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1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C31F9A-6D3F-4507-9BB8-0D968B83F49F}" v="338" dt="2022-02-17T14:31:54.3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15756FB-E05E-443F-88A1-CFC90638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C5DA97A-281B-4A77-9D2C-C5E6A860E6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5FD7BAE-E194-4223-BB4E-5E487863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21F6C9-7279-4DF8-9462-3EFEFA03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C457072-0A38-49AD-8D0D-0E42DD488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3224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489E81-5CFF-4A28-B9C8-5D54E51D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58A4CC8-DCB0-4E94-98A7-236E3D186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DD1F802-21C2-44B2-A419-55469D826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4BDB709-08FF-4C4A-8670-4CCA9146F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5395375-1CC8-4950-8439-877451C42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419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ACE8BDF0-A155-454D-B3E2-AD15D0905A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7244E0D-96EC-4B35-BA5C-5DAFCC7281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13ADC4E-9FB1-439F-B0FB-47F47B342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37EE406-061A-4440-BA75-3B684FC84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A6D93CF-F5F3-4897-A51E-47D577FD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2959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398199-C6CF-4DFF-A750-435F06CC7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2F2D5EB-F993-411F-9DBA-971321FC0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A5D216-27F9-4078-8349-ABC9F614A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384F8A8-FBA7-4F25-ADEA-AF346495D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F4609F8-5897-4724-8FA6-3EFDE8F2D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938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16C0F0C-7BA8-490D-B4C9-CCE145DCD1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4290E61-B837-4BE4-9BC7-6AF706BCC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52E15F-E46D-44C6-9FB9-07B0BC545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EBF6955-3667-4857-B35A-9E12F798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14B309-D15E-4FA1-9B8D-8C1F3B56C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6887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E219AB-91F9-4F80-9B5D-2E6FE925F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19F334-D0CF-4DFD-BAA9-3ECD639B1F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15E0B5D-4613-4DA7-BA20-58B19BE8A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4F311AB-0603-424D-BC42-0CEAB3562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A3AA2AC-0C5F-4835-BE47-D780C2989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06C54C0-DFDA-4778-9EE8-5E5C30E0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7689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99F3603-5B09-4916-8324-A6BDAB4E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74073C-C15B-4218-9B84-675895517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4116D27-36F6-440B-A9BE-8B9499047C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7C12010D-7AC4-4A70-A211-6A2927411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6AE85B5-3350-49A4-86A1-E5DAED4916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1A73E874-D08B-4D81-B82D-5DF242E4A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E174067-0FFA-41C3-A3A6-E8907CC3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B7947985-FBC0-4118-8877-2E327F637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1571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CE0282-3DE7-4AB9-83AC-AFEDD22AF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1A7436C-706A-443F-86CD-4444C828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09B53292-7EA5-45D0-957F-636A44FC0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476F59D-34BB-462C-B506-040B9E982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743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BE55245-AB52-41B4-9B28-55E6527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CA73B8AE-58B0-4FDF-8430-9D8D3DD53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79E4D91-8619-43C1-841B-B5F47DE01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939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5DA660-DF93-4947-B93F-BF118D3B5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2F0292E-B3E1-4FD6-A7FA-C165BAC21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EFB0ECC-817B-4A71-AFB5-FC60A2BC3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7788E0B-6135-4F59-A35A-2CA1A8BA4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D0DEF36-4037-4E6D-988F-CC8E3F11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55C0D2D-D878-4723-A002-5A601EFB4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570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5C59D5-B8A1-4C9C-A61F-E082A4433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4CB4F5F-E6E7-45C3-B35C-80F81FB1A5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6633AB7-4F8E-4A9F-AC15-89E6A6E00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074B526-866D-4E11-A7F9-081BD4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D758BF8-E962-4367-8495-62438FDD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FC20AE1-C97D-4E6C-9DB2-B2904C2CF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301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="" xmlns:a16="http://schemas.microsoft.com/office/drawing/2014/main" id="{AE192E3E-68A9-4F36-936C-1C8D0B9EF132}"/>
              </a:ext>
            </a:extLst>
          </p:cNvPr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F214EB0-7E6D-4536-9350-5CB688B56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BF5455E-4725-4924-BF7D-2E1FC9E39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2CAD9D9-1A1D-4438-9F3D-E5E58FD72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2/20/2022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E80A827-D7BF-4CA4-8C29-5AE54ADA4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6717188-1DE1-4DA5-8161-21179E4A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19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adameedith.com/tag/szwajcari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53">
            <a:extLst>
              <a:ext uri="{FF2B5EF4-FFF2-40B4-BE49-F238E27FC236}">
                <a16:creationId xmlns="" xmlns:a16="http://schemas.microsoft.com/office/drawing/2014/main" id="{FDE3B669-D0C6-43C4-9D0E-ED152B12DA4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347" y="5422789"/>
            <a:ext cx="8888461" cy="706641"/>
          </a:xfrm>
        </p:spPr>
        <p:txBody>
          <a:bodyPr anchor="b">
            <a:normAutofit/>
          </a:bodyPr>
          <a:lstStyle/>
          <a:p>
            <a:r>
              <a:rPr lang="en-US" sz="2800"/>
              <a:t>Kulinarna Podróż po Szwajcarii :)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7348" y="6165748"/>
            <a:ext cx="8888460" cy="365125"/>
          </a:xfrm>
        </p:spPr>
        <p:txBody>
          <a:bodyPr anchor="t">
            <a:normAutofit lnSpcReduction="10000"/>
          </a:bodyPr>
          <a:lstStyle/>
          <a:p>
            <a:r>
              <a:rPr lang="en-US" sz="1600"/>
              <a:t>Aleksandra Rzekęć, Lena Stankiewicz .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1F0BC7D6-E889-479C-A14F-8478A6144F2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9572"/>
          <a:stretch/>
        </p:blipFill>
        <p:spPr>
          <a:xfrm>
            <a:off x="-2" y="10"/>
            <a:ext cx="12192002" cy="5148019"/>
          </a:xfrm>
          <a:prstGeom prst="rect">
            <a:avLst/>
          </a:prstGeom>
        </p:spPr>
      </p:pic>
      <p:sp>
        <p:nvSpPr>
          <p:cNvPr id="76" name="Freeform: Shape 55">
            <a:extLst>
              <a:ext uri="{FF2B5EF4-FFF2-40B4-BE49-F238E27FC236}">
                <a16:creationId xmlns="" xmlns:a16="http://schemas.microsoft.com/office/drawing/2014/main" id="{B75D9F35-775B-4B73-BBB6-176A2E0860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03792" y="1741688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178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: Shape 35">
            <a:extLst>
              <a:ext uri="{FF2B5EF4-FFF2-40B4-BE49-F238E27FC236}">
                <a16:creationId xmlns="" xmlns:a16="http://schemas.microsoft.com/office/drawing/2014/main" id="{AE192E3E-68A9-4F36-936C-1C8D0B9EF1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="" xmlns:a16="http://schemas.microsoft.com/office/drawing/2014/main" id="{2EC24213-FC04-4A18-A697-955F20C896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>
            <a:extLst>
              <a:ext uri="{FF2B5EF4-FFF2-40B4-BE49-F238E27FC236}">
                <a16:creationId xmlns="" xmlns:a16="http://schemas.microsoft.com/office/drawing/2014/main" id="{1D8135CF-8F0F-421B-BE60-8308B7C9BA3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33984" b="2562"/>
          <a:stretch/>
        </p:blipFill>
        <p:spPr>
          <a:xfrm>
            <a:off x="1" y="10"/>
            <a:ext cx="12192000" cy="6865939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C7846A0D-19A4-4F64-B17F-AB38D3F4714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 flipH="1">
            <a:off x="475095" y="-478377"/>
            <a:ext cx="6865949" cy="7816133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34902"/>
                </a:srgbClr>
              </a:gs>
              <a:gs pos="100000">
                <a:srgbClr val="000000">
                  <a:alpha val="0"/>
                </a:srgbClr>
              </a:gs>
              <a:gs pos="60000">
                <a:srgbClr val="000000">
                  <a:alpha val="2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65327A-CC7A-4A1E-A15D-9B060DD1A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4728" y="1597961"/>
            <a:ext cx="4373273" cy="323529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1" kern="1200" dirty="0" err="1">
                <a:solidFill>
                  <a:srgbClr val="FFFFFF"/>
                </a:solidFill>
                <a:effectLst/>
                <a:latin typeface="Amasis MT Pro Black"/>
              </a:rPr>
              <a:t>Najpopularniejsze</a:t>
            </a:r>
            <a:r>
              <a:rPr lang="en-US" sz="2800" b="1" kern="1200" dirty="0">
                <a:solidFill>
                  <a:srgbClr val="FFFFFF"/>
                </a:solidFill>
                <a:effectLst/>
                <a:latin typeface="Amasis MT Pro Black"/>
              </a:rPr>
              <a:t> </a:t>
            </a:r>
            <a:r>
              <a:rPr lang="en-US" sz="2800" b="1" kern="1200" dirty="0" err="1">
                <a:solidFill>
                  <a:srgbClr val="FFFFFF"/>
                </a:solidFill>
                <a:effectLst/>
                <a:latin typeface="Amasis MT Pro Black"/>
              </a:rPr>
              <a:t>dania</a:t>
            </a:r>
            <a:r>
              <a:rPr lang="en-US" sz="2800" b="1" kern="1200" dirty="0">
                <a:solidFill>
                  <a:srgbClr val="FFFFFF"/>
                </a:solidFill>
                <a:effectLst/>
                <a:latin typeface="Amasis MT Pro Black"/>
              </a:rPr>
              <a:t> w </a:t>
            </a:r>
            <a:r>
              <a:rPr lang="en-US" sz="2800" b="1" kern="1200" dirty="0" err="1">
                <a:solidFill>
                  <a:srgbClr val="FFFFFF"/>
                </a:solidFill>
                <a:effectLst/>
                <a:latin typeface="Amasis MT Pro Black"/>
              </a:rPr>
              <a:t>Szwajcarii</a:t>
            </a:r>
            <a:endParaRPr lang="en-US" sz="2800" b="1" kern="1200">
              <a:solidFill>
                <a:srgbClr val="FFFFFF"/>
              </a:solidFill>
              <a:effectLst/>
              <a:latin typeface="Amasis MT Pro Black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="" xmlns:a16="http://schemas.microsoft.com/office/drawing/2014/main" id="{C9A21EE5-D6CA-4092-BBB2-74B2C7CB6F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8794725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="" xmlns:a16="http://schemas.microsoft.com/office/drawing/2014/main" id="{935F47D6-FD2F-4F0A-929E-3C0EEEF7DE3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10053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2765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DA1766D0-745A-4921-A68E-56642A6508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1AA56E-FD7E-4366-9B99-371D127A3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r>
              <a:rPr lang="en-US" dirty="0"/>
              <a:t>Raclette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F1FDE0A9-7C33-4768-ABC4-F3B722E3A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ea typeface="+mn-lt"/>
                <a:cs typeface="+mn-lt"/>
              </a:rPr>
              <a:t>Raclette to </a:t>
            </a:r>
            <a:r>
              <a:rPr lang="en-US" sz="2000" dirty="0" err="1">
                <a:ea typeface="+mn-lt"/>
                <a:cs typeface="+mn-lt"/>
              </a:rPr>
              <a:t>potrawa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której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głównym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składnikiem</a:t>
            </a:r>
            <a:r>
              <a:rPr lang="en-US" sz="2000" dirty="0">
                <a:ea typeface="+mn-lt"/>
                <a:cs typeface="+mn-lt"/>
              </a:rPr>
              <a:t> jest </a:t>
            </a:r>
            <a:r>
              <a:rPr lang="en-US" sz="2000" dirty="0" err="1">
                <a:ea typeface="+mn-lt"/>
                <a:cs typeface="+mn-lt"/>
              </a:rPr>
              <a:t>specjalny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rodzaj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półtwardego</a:t>
            </a:r>
            <a:r>
              <a:rPr lang="en-US" sz="2000" dirty="0">
                <a:ea typeface="+mn-lt"/>
                <a:cs typeface="+mn-lt"/>
              </a:rPr>
              <a:t> sera (o </a:t>
            </a:r>
            <a:r>
              <a:rPr lang="en-US" sz="2000" dirty="0" err="1">
                <a:ea typeface="+mn-lt"/>
                <a:cs typeface="+mn-lt"/>
              </a:rPr>
              <a:t>tej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samej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nazwie</a:t>
            </a:r>
            <a:r>
              <a:rPr lang="en-US" sz="2000" dirty="0">
                <a:ea typeface="+mn-lt"/>
                <a:cs typeface="+mn-lt"/>
              </a:rPr>
              <a:t>), </a:t>
            </a:r>
            <a:r>
              <a:rPr lang="en-US" sz="2000" dirty="0" err="1">
                <a:ea typeface="+mn-lt"/>
                <a:cs typeface="+mn-lt"/>
              </a:rPr>
              <a:t>produkowanego</a:t>
            </a:r>
            <a:r>
              <a:rPr lang="en-US" sz="2000" dirty="0">
                <a:ea typeface="+mn-lt"/>
                <a:cs typeface="+mn-lt"/>
              </a:rPr>
              <a:t> z </a:t>
            </a:r>
            <a:r>
              <a:rPr lang="en-US" sz="2000" dirty="0" err="1">
                <a:ea typeface="+mn-lt"/>
                <a:cs typeface="+mn-lt"/>
              </a:rPr>
              <a:t>niepasteryzowanego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mleka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krowiego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charakteryzującego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się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dość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długim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czasem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dojrzewania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 dirty="0"/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583F1E3F-D7BF-4DB5-8016-70B9E385E3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DD0D3E7A-8DF6-4A78-A03C-86AD697468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66D7BD76-E343-4EE8-9AD4-77F93973F4C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93517" y="1136791"/>
            <a:ext cx="4668545" cy="4664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482459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="" xmlns:a16="http://schemas.microsoft.com/office/drawing/2014/main" id="{DA1766D0-745A-4921-A68E-56642A6508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176DA282-FAB9-496B-AD58-BF7EB52A6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6"/>
            <a:ext cx="4140096" cy="794856"/>
          </a:xfrm>
        </p:spPr>
        <p:txBody>
          <a:bodyPr>
            <a:normAutofit/>
          </a:bodyPr>
          <a:lstStyle/>
          <a:p>
            <a:r>
              <a:rPr lang="en-US" dirty="0"/>
              <a:t>Fondue </a:t>
            </a:r>
            <a:r>
              <a:rPr lang="en-US" dirty="0" err="1"/>
              <a:t>Serowe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="" xmlns:a16="http://schemas.microsoft.com/office/drawing/2014/main" id="{9E00ABF6-3D0C-41D1-BF1E-A5444AA4E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1632857"/>
            <a:ext cx="4140096" cy="43079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>
                <a:ea typeface="+mn-lt"/>
                <a:cs typeface="+mn-lt"/>
              </a:rPr>
              <a:t>o </a:t>
            </a:r>
            <a:r>
              <a:rPr lang="en-US" sz="2000" dirty="0" err="1">
                <a:ea typeface="+mn-lt"/>
                <a:cs typeface="+mn-lt"/>
              </a:rPr>
              <a:t>zdecydowanie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najbardziej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rozsławiona</a:t>
            </a:r>
            <a:r>
              <a:rPr lang="en-US" sz="2000" dirty="0">
                <a:ea typeface="+mn-lt"/>
                <a:cs typeface="+mn-lt"/>
              </a:rPr>
              <a:t> w </a:t>
            </a:r>
            <a:r>
              <a:rPr lang="en-US" sz="2000" dirty="0" err="1">
                <a:ea typeface="+mn-lt"/>
                <a:cs typeface="+mn-lt"/>
              </a:rPr>
              <a:t>świecie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szwajcarska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potrawa</a:t>
            </a:r>
            <a:r>
              <a:rPr lang="en-US" sz="2000" dirty="0">
                <a:ea typeface="+mn-lt"/>
                <a:cs typeface="+mn-lt"/>
              </a:rPr>
              <a:t>. W </a:t>
            </a:r>
            <a:r>
              <a:rPr lang="en-US" sz="2000" dirty="0" err="1">
                <a:ea typeface="+mn-lt"/>
                <a:cs typeface="+mn-lt"/>
              </a:rPr>
              <a:t>dawnych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czasach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był</a:t>
            </a:r>
            <a:r>
              <a:rPr lang="en-US" sz="2000" dirty="0">
                <a:ea typeface="+mn-lt"/>
                <a:cs typeface="+mn-lt"/>
              </a:rPr>
              <a:t> to </a:t>
            </a:r>
            <a:r>
              <a:rPr lang="en-US" sz="2000" dirty="0" err="1">
                <a:ea typeface="+mn-lt"/>
                <a:cs typeface="+mn-lt"/>
              </a:rPr>
              <a:t>tradycyjny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zimowy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posiłek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górali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alpejskich</a:t>
            </a:r>
            <a:r>
              <a:rPr lang="en-US" sz="2000" dirty="0">
                <a:ea typeface="+mn-lt"/>
                <a:cs typeface="+mn-lt"/>
              </a:rPr>
              <a:t>.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dirty="0" err="1">
                <a:ea typeface="+mn-lt"/>
                <a:cs typeface="+mn-lt"/>
              </a:rPr>
              <a:t>Founde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dirty="0">
                <a:ea typeface="+mn-lt"/>
                <a:cs typeface="+mn-lt"/>
              </a:rPr>
              <a:t>to </a:t>
            </a:r>
            <a:r>
              <a:rPr lang="en-US" sz="2000" dirty="0" err="1">
                <a:ea typeface="+mn-lt"/>
                <a:cs typeface="+mn-lt"/>
              </a:rPr>
              <a:t>roztopiona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mieszanka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szwajcarskich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serów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dość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obficie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podlana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winem</a:t>
            </a:r>
            <a:r>
              <a:rPr lang="en-US" sz="2000" dirty="0">
                <a:ea typeface="+mn-lt"/>
                <a:cs typeface="+mn-lt"/>
              </a:rPr>
              <a:t>. </a:t>
            </a:r>
            <a:r>
              <a:rPr lang="en-US" sz="2000" dirty="0" err="1">
                <a:ea typeface="+mn-lt"/>
                <a:cs typeface="+mn-lt"/>
              </a:rPr>
              <a:t>Dodatkami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są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czerstwy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chleb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ziemniaki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które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macza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się</a:t>
            </a:r>
            <a:r>
              <a:rPr lang="en-US" sz="2000" dirty="0">
                <a:ea typeface="+mn-lt"/>
                <a:cs typeface="+mn-lt"/>
              </a:rPr>
              <a:t> w </a:t>
            </a:r>
            <a:r>
              <a:rPr lang="en-US" sz="2000" dirty="0" err="1">
                <a:ea typeface="+mn-lt"/>
                <a:cs typeface="+mn-lt"/>
              </a:rPr>
              <a:t>tej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bulgocącej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serowej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masie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 dirty="0"/>
          </a:p>
        </p:txBody>
      </p:sp>
      <p:sp>
        <p:nvSpPr>
          <p:cNvPr id="22" name="Freeform: Shape 21">
            <a:extLst>
              <a:ext uri="{FF2B5EF4-FFF2-40B4-BE49-F238E27FC236}">
                <a16:creationId xmlns="" xmlns:a16="http://schemas.microsoft.com/office/drawing/2014/main" id="{583F1E3F-D7BF-4DB5-8016-70B9E385E3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DD0D3E7A-8DF6-4A78-A03C-86AD697468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="" xmlns:a16="http://schemas.microsoft.com/office/drawing/2014/main" id="{C26DB13B-4AD2-47F9-8A09-A2A87F6ADCF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46464" y="1836703"/>
            <a:ext cx="4788861" cy="3184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131874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DA1766D0-745A-4921-A68E-56642A6508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0BB61AEA-5E90-4D8B-A031-CE1516BA9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4" y="720435"/>
            <a:ext cx="4140096" cy="1507375"/>
          </a:xfrm>
        </p:spPr>
        <p:txBody>
          <a:bodyPr>
            <a:normAutofit/>
          </a:bodyPr>
          <a:lstStyle/>
          <a:p>
            <a:r>
              <a:rPr lang="en-US" dirty="0" err="1"/>
              <a:t>Nusstorte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AEFE73F1-54A8-4A62-B44B-C70BC17C8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4" y="2427316"/>
            <a:ext cx="4140096" cy="351351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i="1" dirty="0" err="1">
                <a:ea typeface="+mn-lt"/>
                <a:cs typeface="+mn-lt"/>
              </a:rPr>
              <a:t>Bündner</a:t>
            </a:r>
            <a:r>
              <a:rPr lang="en-US" sz="2000" i="1" dirty="0">
                <a:ea typeface="+mn-lt"/>
                <a:cs typeface="+mn-lt"/>
              </a:rPr>
              <a:t> </a:t>
            </a:r>
            <a:r>
              <a:rPr lang="en-US" sz="2000" i="1" dirty="0" err="1">
                <a:ea typeface="+mn-lt"/>
                <a:cs typeface="+mn-lt"/>
              </a:rPr>
              <a:t>Nusstorte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lub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i="1" dirty="0" err="1">
                <a:ea typeface="+mn-lt"/>
                <a:cs typeface="+mn-lt"/>
              </a:rPr>
              <a:t>Engadiner</a:t>
            </a:r>
            <a:r>
              <a:rPr lang="en-US" sz="2000" i="1" dirty="0">
                <a:ea typeface="+mn-lt"/>
                <a:cs typeface="+mn-lt"/>
              </a:rPr>
              <a:t> </a:t>
            </a:r>
            <a:r>
              <a:rPr lang="en-US" sz="2000" i="1" dirty="0" err="1">
                <a:ea typeface="+mn-lt"/>
                <a:cs typeface="+mn-lt"/>
              </a:rPr>
              <a:t>Nusstorte</a:t>
            </a:r>
            <a:r>
              <a:rPr lang="en-US" sz="2000" dirty="0">
                <a:ea typeface="+mn-lt"/>
                <a:cs typeface="+mn-lt"/>
              </a:rPr>
              <a:t> to </a:t>
            </a:r>
            <a:r>
              <a:rPr lang="en-US" sz="2000" dirty="0" err="1">
                <a:ea typeface="+mn-lt"/>
                <a:cs typeface="+mn-lt"/>
              </a:rPr>
              <a:t>bardzo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popularny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deser</a:t>
            </a:r>
            <a:r>
              <a:rPr lang="en-US" sz="2000" dirty="0">
                <a:ea typeface="+mn-lt"/>
                <a:cs typeface="+mn-lt"/>
              </a:rPr>
              <a:t> w </a:t>
            </a:r>
            <a:r>
              <a:rPr lang="en-US" sz="2000" dirty="0" err="1">
                <a:ea typeface="+mn-lt"/>
                <a:cs typeface="+mn-lt"/>
              </a:rPr>
              <a:t>całej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Gryzonii</a:t>
            </a:r>
            <a:r>
              <a:rPr lang="en-US" sz="2000" dirty="0">
                <a:ea typeface="+mn-lt"/>
                <a:cs typeface="+mn-lt"/>
              </a:rPr>
              <a:t> – </a:t>
            </a:r>
            <a:r>
              <a:rPr lang="en-US" sz="2000" dirty="0" err="1">
                <a:ea typeface="+mn-lt"/>
                <a:cs typeface="+mn-lt"/>
              </a:rPr>
              <a:t>największym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kantonie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b="1" dirty="0">
                <a:ea typeface="+mn-lt"/>
                <a:cs typeface="+mn-lt"/>
                <a:hlinkClick r:id="rId2"/>
              </a:rPr>
              <a:t>Szwajcarii</a:t>
            </a:r>
            <a:r>
              <a:rPr lang="en-US" sz="2000" dirty="0">
                <a:ea typeface="+mn-lt"/>
                <a:cs typeface="+mn-lt"/>
              </a:rPr>
              <a:t>. To </a:t>
            </a:r>
            <a:r>
              <a:rPr lang="en-US" sz="2000" dirty="0" err="1">
                <a:ea typeface="+mn-lt"/>
                <a:cs typeface="+mn-lt"/>
              </a:rPr>
              <a:t>ciasto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orzechowe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można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dostać</a:t>
            </a:r>
            <a:r>
              <a:rPr lang="en-US" sz="2000" dirty="0">
                <a:ea typeface="+mn-lt"/>
                <a:cs typeface="+mn-lt"/>
              </a:rPr>
              <a:t>  w </a:t>
            </a:r>
            <a:r>
              <a:rPr lang="en-US" sz="2000" dirty="0" err="1">
                <a:ea typeface="+mn-lt"/>
                <a:cs typeface="+mn-lt"/>
              </a:rPr>
              <a:t>każdej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 err="1">
                <a:ea typeface="+mn-lt"/>
                <a:cs typeface="+mn-lt"/>
              </a:rPr>
              <a:t>cukiernicy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i</a:t>
            </a:r>
            <a:r>
              <a:rPr lang="en-US" sz="2000" dirty="0">
                <a:ea typeface="+mn-lt"/>
                <a:cs typeface="+mn-lt"/>
              </a:rPr>
              <a:t> to w </a:t>
            </a:r>
            <a:r>
              <a:rPr lang="en-US" sz="2000" dirty="0" err="1">
                <a:ea typeface="+mn-lt"/>
                <a:cs typeface="+mn-lt"/>
              </a:rPr>
              <a:t>kilku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rozmiarach</a:t>
            </a:r>
            <a:r>
              <a:rPr lang="en-US" sz="2000" dirty="0">
                <a:ea typeface="+mn-lt"/>
                <a:cs typeface="+mn-lt"/>
              </a:rPr>
              <a:t>: od </a:t>
            </a:r>
            <a:r>
              <a:rPr lang="en-US" sz="2000" dirty="0" err="1">
                <a:ea typeface="+mn-lt"/>
                <a:cs typeface="+mn-lt"/>
              </a:rPr>
              <a:t>malutkich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mających</a:t>
            </a:r>
            <a:r>
              <a:rPr lang="en-US" sz="2000" dirty="0">
                <a:ea typeface="+mn-lt"/>
                <a:cs typeface="+mn-lt"/>
              </a:rPr>
              <a:t> po ok. 8-10 cm </a:t>
            </a:r>
            <a:r>
              <a:rPr lang="en-US" sz="2000" dirty="0" err="1">
                <a:ea typeface="+mn-lt"/>
                <a:cs typeface="+mn-lt"/>
              </a:rPr>
              <a:t>średnicy</a:t>
            </a:r>
            <a:r>
              <a:rPr lang="en-US" sz="2000" dirty="0">
                <a:ea typeface="+mn-lt"/>
                <a:cs typeface="+mn-lt"/>
              </a:rPr>
              <a:t> po </a:t>
            </a:r>
            <a:r>
              <a:rPr lang="en-US" sz="2000" dirty="0" err="1">
                <a:ea typeface="+mn-lt"/>
                <a:cs typeface="+mn-lt"/>
              </a:rPr>
              <a:t>naprawdę</a:t>
            </a:r>
            <a:r>
              <a:rPr lang="en-US" sz="2000" dirty="0">
                <a:ea typeface="+mn-lt"/>
                <a:cs typeface="+mn-lt"/>
              </a:rPr>
              <a:t> spore </a:t>
            </a:r>
            <a:r>
              <a:rPr lang="en-US" sz="2000" dirty="0" err="1">
                <a:ea typeface="+mn-lt"/>
                <a:cs typeface="+mn-lt"/>
              </a:rPr>
              <a:t>wielkości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klasycznej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tortownicy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/>
          </a:p>
        </p:txBody>
      </p:sp>
      <p:sp>
        <p:nvSpPr>
          <p:cNvPr id="13" name="Freeform: Shape 12">
            <a:extLst>
              <a:ext uri="{FF2B5EF4-FFF2-40B4-BE49-F238E27FC236}">
                <a16:creationId xmlns="" xmlns:a16="http://schemas.microsoft.com/office/drawing/2014/main" id="{583F1E3F-D7BF-4DB5-8016-70B9E385E3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8794726" y="-906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="" xmlns:a16="http://schemas.microsoft.com/office/drawing/2014/main" id="{DD0D3E7A-8DF6-4A78-A03C-86AD697468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03792" y="347088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8F54C6CB-B422-42F6-ADA6-6C90AC926F6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6779" y="1462372"/>
            <a:ext cx="4668546" cy="386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726714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30901EA4-6CA0-4A64-939C-F76E88D155A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C2A13D5-8258-4BEB-97B6-0557A76F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7362" y="720435"/>
            <a:ext cx="4855352" cy="677291"/>
          </a:xfrm>
        </p:spPr>
        <p:txBody>
          <a:bodyPr>
            <a:normAutofit/>
          </a:bodyPr>
          <a:lstStyle/>
          <a:p>
            <a:r>
              <a:rPr lang="en-US" dirty="0" err="1"/>
              <a:t>Jedzenie</a:t>
            </a:r>
            <a:r>
              <a:rPr lang="en-US" dirty="0"/>
              <a:t> w </a:t>
            </a:r>
            <a:r>
              <a:rPr lang="en-US" dirty="0" err="1"/>
              <a:t>Święta</a:t>
            </a:r>
            <a:r>
              <a:rPr lang="en-US" dirty="0"/>
              <a:t>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7E4C75-6815-4DD7-97C3-E988064EB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362" y="1410789"/>
            <a:ext cx="4855352" cy="4329515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10000"/>
              </a:lnSpc>
            </a:pPr>
            <a:r>
              <a:rPr lang="en-US" sz="2000" b="1" dirty="0">
                <a:ea typeface="+mn-lt"/>
                <a:cs typeface="+mn-lt"/>
              </a:rPr>
              <a:t>W </a:t>
            </a:r>
            <a:r>
              <a:rPr lang="en-US" sz="2000" b="1" dirty="0" err="1">
                <a:ea typeface="+mn-lt"/>
                <a:cs typeface="+mn-lt"/>
              </a:rPr>
              <a:t>Szwajcarii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nie</a:t>
            </a:r>
            <a:r>
              <a:rPr lang="en-US" sz="2000" b="1" dirty="0">
                <a:ea typeface="+mn-lt"/>
                <a:cs typeface="+mn-lt"/>
              </a:rPr>
              <a:t> ma </a:t>
            </a:r>
            <a:r>
              <a:rPr lang="en-US" sz="2000" b="1" dirty="0" err="1">
                <a:ea typeface="+mn-lt"/>
                <a:cs typeface="+mn-lt"/>
              </a:rPr>
              <a:t>typowego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dirty="0" err="1">
                <a:ea typeface="+mn-lt"/>
                <a:cs typeface="+mn-lt"/>
              </a:rPr>
              <a:t>świątecznego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dirty="0" err="1">
                <a:ea typeface="+mn-lt"/>
                <a:cs typeface="+mn-lt"/>
              </a:rPr>
              <a:t>dania</a:t>
            </a:r>
            <a:r>
              <a:rPr lang="en-US" sz="2000" b="1" dirty="0">
                <a:ea typeface="+mn-lt"/>
                <a:cs typeface="+mn-lt"/>
              </a:rPr>
              <a:t>. Tutaj </a:t>
            </a:r>
            <a:r>
              <a:rPr lang="en-US" sz="2000" b="1" dirty="0" err="1">
                <a:ea typeface="+mn-lt"/>
                <a:cs typeface="+mn-lt"/>
              </a:rPr>
              <a:t>również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dirty="0" err="1">
                <a:ea typeface="+mn-lt"/>
                <a:cs typeface="+mn-lt"/>
              </a:rPr>
              <a:t>dużą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dirty="0" err="1">
                <a:ea typeface="+mn-lt"/>
                <a:cs typeface="+mn-lt"/>
              </a:rPr>
              <a:t>rolę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dirty="0" err="1">
                <a:ea typeface="+mn-lt"/>
                <a:cs typeface="+mn-lt"/>
              </a:rPr>
              <a:t>odgrywa</a:t>
            </a:r>
            <a:r>
              <a:rPr lang="en-US" sz="2000" b="1" dirty="0">
                <a:ea typeface="+mn-lt"/>
                <a:cs typeface="+mn-lt"/>
              </a:rPr>
              <a:t> region, </a:t>
            </a:r>
            <a:r>
              <a:rPr lang="en-US" sz="2000" b="1" dirty="0" err="1">
                <a:ea typeface="+mn-lt"/>
                <a:cs typeface="+mn-lt"/>
              </a:rPr>
              <a:t>który</a:t>
            </a:r>
            <a:r>
              <a:rPr lang="en-US" sz="2000" b="1" dirty="0">
                <a:ea typeface="+mn-lt"/>
                <a:cs typeface="+mn-lt"/>
              </a:rPr>
              <a:t> </a:t>
            </a:r>
            <a:r>
              <a:rPr lang="en-US" sz="2000" b="1" dirty="0" err="1">
                <a:ea typeface="+mn-lt"/>
                <a:cs typeface="+mn-lt"/>
              </a:rPr>
              <a:t>zamieszkujemy</a:t>
            </a:r>
            <a:r>
              <a:rPr lang="en-US" sz="2000" b="1" dirty="0">
                <a:ea typeface="+mn-lt"/>
                <a:cs typeface="+mn-lt"/>
              </a:rPr>
              <a:t>. </a:t>
            </a:r>
            <a:r>
              <a:rPr lang="en-US" sz="2000" b="1" dirty="0" err="1">
                <a:ea typeface="+mn-lt"/>
                <a:cs typeface="+mn-lt"/>
              </a:rPr>
              <a:t>Szwajcarzy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również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uważają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Boże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Narodzenie</a:t>
            </a:r>
            <a:r>
              <a:rPr lang="en-US" sz="2000" b="1" dirty="0">
                <a:ea typeface="+mn-lt"/>
                <a:cs typeface="+mn-lt"/>
              </a:rPr>
              <a:t> za </a:t>
            </a:r>
            <a:r>
              <a:rPr lang="en-US" sz="2000" b="1" dirty="0" err="1">
                <a:ea typeface="+mn-lt"/>
                <a:cs typeface="+mn-lt"/>
              </a:rPr>
              <a:t>okazję</a:t>
            </a:r>
            <a:r>
              <a:rPr lang="en-US" sz="2000" b="1" dirty="0">
                <a:ea typeface="+mn-lt"/>
                <a:cs typeface="+mn-lt"/>
              </a:rPr>
              <a:t> do </a:t>
            </a:r>
            <a:r>
              <a:rPr lang="en-US" sz="2000" b="1" dirty="0" err="1">
                <a:ea typeface="+mn-lt"/>
                <a:cs typeface="+mn-lt"/>
              </a:rPr>
              <a:t>spędzenia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czasu</a:t>
            </a:r>
            <a:r>
              <a:rPr lang="en-US" sz="2000" b="1" dirty="0">
                <a:ea typeface="+mn-lt"/>
                <a:cs typeface="+mn-lt"/>
              </a:rPr>
              <a:t> z </a:t>
            </a:r>
            <a:r>
              <a:rPr lang="en-US" sz="2000" b="1" dirty="0" err="1">
                <a:ea typeface="+mn-lt"/>
                <a:cs typeface="+mn-lt"/>
              </a:rPr>
              <a:t>rodziną</a:t>
            </a:r>
            <a:r>
              <a:rPr lang="en-US" sz="2000" b="1" dirty="0">
                <a:ea typeface="+mn-lt"/>
                <a:cs typeface="+mn-lt"/>
              </a:rPr>
              <a:t>. Ten </a:t>
            </a:r>
            <a:r>
              <a:rPr lang="en-US" sz="2000" b="1" dirty="0" err="1">
                <a:ea typeface="+mn-lt"/>
                <a:cs typeface="+mn-lt"/>
              </a:rPr>
              <a:t>okres</a:t>
            </a:r>
            <a:r>
              <a:rPr lang="en-US" sz="2000" b="1" dirty="0">
                <a:ea typeface="+mn-lt"/>
                <a:cs typeface="+mn-lt"/>
              </a:rPr>
              <a:t> jest </a:t>
            </a:r>
            <a:r>
              <a:rPr lang="en-US" sz="2000" b="1" dirty="0" err="1">
                <a:ea typeface="+mn-lt"/>
                <a:cs typeface="+mn-lt"/>
              </a:rPr>
              <a:t>jednak</a:t>
            </a:r>
            <a:r>
              <a:rPr lang="en-US" sz="2000" b="1" dirty="0">
                <a:ea typeface="+mn-lt"/>
                <a:cs typeface="+mn-lt"/>
              </a:rPr>
              <a:t> pod </a:t>
            </a:r>
            <a:r>
              <a:rPr lang="en-US" sz="2000" b="1" dirty="0" err="1">
                <a:ea typeface="+mn-lt"/>
                <a:cs typeface="+mn-lt"/>
              </a:rPr>
              <a:t>względem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kulinarnym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celebracją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mięsa</a:t>
            </a:r>
            <a:r>
              <a:rPr lang="en-US" sz="2000" b="1" dirty="0">
                <a:ea typeface="+mn-lt"/>
                <a:cs typeface="+mn-lt"/>
              </a:rPr>
              <a:t>. </a:t>
            </a:r>
            <a:r>
              <a:rPr lang="en-US" sz="2000" b="1" dirty="0" err="1">
                <a:ea typeface="+mn-lt"/>
                <a:cs typeface="+mn-lt"/>
              </a:rPr>
              <a:t>Mieszkańcy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górskiego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kraju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nie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stronią</a:t>
            </a:r>
            <a:r>
              <a:rPr lang="en-US" sz="2000" b="1" dirty="0">
                <a:ea typeface="+mn-lt"/>
                <a:cs typeface="+mn-lt"/>
              </a:rPr>
              <a:t> od </a:t>
            </a:r>
            <a:r>
              <a:rPr lang="en-US" sz="2000" b="1" dirty="0" err="1">
                <a:ea typeface="+mn-lt"/>
                <a:cs typeface="+mn-lt"/>
              </a:rPr>
              <a:t>niego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nawet</a:t>
            </a:r>
            <a:r>
              <a:rPr lang="en-US" sz="2000" b="1" dirty="0">
                <a:ea typeface="+mn-lt"/>
                <a:cs typeface="+mn-lt"/>
              </a:rPr>
              <a:t> w </a:t>
            </a:r>
            <a:r>
              <a:rPr lang="en-US" sz="2000" b="1" dirty="0" err="1">
                <a:ea typeface="+mn-lt"/>
                <a:cs typeface="+mn-lt"/>
              </a:rPr>
              <a:t>Wigilię</a:t>
            </a:r>
            <a:r>
              <a:rPr lang="en-US" sz="2000" b="1" dirty="0">
                <a:ea typeface="+mn-lt"/>
                <a:cs typeface="+mn-lt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2000" b="1" dirty="0">
                <a:ea typeface="+mn-lt"/>
                <a:cs typeface="+mn-lt"/>
              </a:rPr>
              <a:t>We </a:t>
            </a:r>
            <a:r>
              <a:rPr lang="en-US" sz="2000" b="1" dirty="0" err="1">
                <a:ea typeface="+mn-lt"/>
                <a:cs typeface="+mn-lt"/>
              </a:rPr>
              <a:t>francuskiej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części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Szwajcarii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bohaterem</a:t>
            </a:r>
            <a:r>
              <a:rPr lang="en-US" sz="2000" b="1" dirty="0">
                <a:ea typeface="+mn-lt"/>
                <a:cs typeface="+mn-lt"/>
              </a:rPr>
              <a:t> jest </a:t>
            </a:r>
            <a:r>
              <a:rPr lang="en-US" sz="2000" b="1" dirty="0" err="1">
                <a:ea typeface="+mn-lt"/>
                <a:cs typeface="+mn-lt"/>
              </a:rPr>
              <a:t>kurczak</a:t>
            </a:r>
            <a:r>
              <a:rPr lang="en-US" sz="2000" b="1" dirty="0">
                <a:ea typeface="+mn-lt"/>
                <a:cs typeface="+mn-lt"/>
              </a:rPr>
              <a:t>, w </a:t>
            </a:r>
            <a:r>
              <a:rPr lang="en-US" sz="2000" b="1" dirty="0" err="1">
                <a:ea typeface="+mn-lt"/>
                <a:cs typeface="+mn-lt"/>
              </a:rPr>
              <a:t>pozostałych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regionach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istnieje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pełna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dowolność</a:t>
            </a:r>
            <a:r>
              <a:rPr lang="en-US" sz="2000" b="1" dirty="0">
                <a:ea typeface="+mn-lt"/>
                <a:cs typeface="+mn-lt"/>
              </a:rPr>
              <a:t>.</a:t>
            </a:r>
            <a:endParaRPr lang="en-US" sz="2000" b="1" dirty="0"/>
          </a:p>
        </p:txBody>
      </p:sp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7E3B2BA1-50FC-4574-838F-AB0B5B93B9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703268" y="3431554"/>
            <a:ext cx="3488732" cy="3432751"/>
          </a:xfrm>
          <a:custGeom>
            <a:avLst/>
            <a:gdLst>
              <a:gd name="connsiteX0" fmla="*/ 3488731 w 3488732"/>
              <a:gd name="connsiteY0" fmla="*/ 0 h 3432751"/>
              <a:gd name="connsiteX1" fmla="*/ 3488732 w 3488732"/>
              <a:gd name="connsiteY1" fmla="*/ 0 h 3432751"/>
              <a:gd name="connsiteX2" fmla="*/ 3488732 w 3488732"/>
              <a:gd name="connsiteY2" fmla="*/ 3432751 h 3432751"/>
              <a:gd name="connsiteX3" fmla="*/ 0 w 3488732"/>
              <a:gd name="connsiteY3" fmla="*/ 3432751 h 3432751"/>
              <a:gd name="connsiteX4" fmla="*/ 0 w 3488732"/>
              <a:gd name="connsiteY4" fmla="*/ 3431630 h 3432751"/>
              <a:gd name="connsiteX5" fmla="*/ 80 w 3488732"/>
              <a:gd name="connsiteY5" fmla="*/ 3431628 h 3432751"/>
              <a:gd name="connsiteX6" fmla="*/ 7516 w 3488732"/>
              <a:gd name="connsiteY6" fmla="*/ 3431628 h 3432751"/>
              <a:gd name="connsiteX7" fmla="*/ 7516 w 3488732"/>
              <a:gd name="connsiteY7" fmla="*/ 3431443 h 3432751"/>
              <a:gd name="connsiteX8" fmla="*/ 179530 w 3488732"/>
              <a:gd name="connsiteY8" fmla="*/ 3427154 h 3432751"/>
              <a:gd name="connsiteX9" fmla="*/ 3484471 w 3488732"/>
              <a:gd name="connsiteY9" fmla="*/ 162232 h 3432751"/>
              <a:gd name="connsiteX10" fmla="*/ 3488328 w 3488732"/>
              <a:gd name="connsiteY10" fmla="*/ 6924 h 3432751"/>
              <a:gd name="connsiteX11" fmla="*/ 3488731 w 3488732"/>
              <a:gd name="connsiteY11" fmla="*/ 6924 h 34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8732" h="3432751">
                <a:moveTo>
                  <a:pt x="3488731" y="0"/>
                </a:moveTo>
                <a:lnTo>
                  <a:pt x="3488732" y="0"/>
                </a:lnTo>
                <a:lnTo>
                  <a:pt x="3488732" y="3432751"/>
                </a:lnTo>
                <a:lnTo>
                  <a:pt x="0" y="3432751"/>
                </a:lnTo>
                <a:lnTo>
                  <a:pt x="0" y="3431630"/>
                </a:lnTo>
                <a:lnTo>
                  <a:pt x="80" y="3431628"/>
                </a:lnTo>
                <a:lnTo>
                  <a:pt x="7516" y="3431628"/>
                </a:lnTo>
                <a:lnTo>
                  <a:pt x="7516" y="3431443"/>
                </a:lnTo>
                <a:lnTo>
                  <a:pt x="179530" y="3427154"/>
                </a:lnTo>
                <a:cubicBezTo>
                  <a:pt x="1965266" y="3337873"/>
                  <a:pt x="3396747" y="1924247"/>
                  <a:pt x="3484471" y="162232"/>
                </a:cubicBezTo>
                <a:lnTo>
                  <a:pt x="3488328" y="6924"/>
                </a:lnTo>
                <a:lnTo>
                  <a:pt x="3488731" y="69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843DC007-4DCB-4BCF-B7F5-CDE44C4849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0860" r="30415" b="-1"/>
          <a:stretch/>
        </p:blipFill>
        <p:spPr>
          <a:xfrm>
            <a:off x="6967018" y="10"/>
            <a:ext cx="5224982" cy="6863174"/>
          </a:xfrm>
          <a:custGeom>
            <a:avLst/>
            <a:gdLst/>
            <a:ahLst/>
            <a:cxnLst/>
            <a:rect l="l" t="t" r="r" b="b"/>
            <a:pathLst>
              <a:path w="5224982" h="6846790">
                <a:moveTo>
                  <a:pt x="0" y="0"/>
                </a:moveTo>
                <a:lnTo>
                  <a:pt x="5224981" y="0"/>
                </a:lnTo>
                <a:lnTo>
                  <a:pt x="5224981" y="3414038"/>
                </a:lnTo>
                <a:lnTo>
                  <a:pt x="5224982" y="3414038"/>
                </a:lnTo>
                <a:lnTo>
                  <a:pt x="5224981" y="3414080"/>
                </a:lnTo>
                <a:lnTo>
                  <a:pt x="5224981" y="3430264"/>
                </a:lnTo>
                <a:lnTo>
                  <a:pt x="5224578" y="3430264"/>
                </a:lnTo>
                <a:lnTo>
                  <a:pt x="5220721" y="3585201"/>
                </a:lnTo>
                <a:cubicBezTo>
                  <a:pt x="5132997" y="5343007"/>
                  <a:pt x="3701516" y="6753257"/>
                  <a:pt x="1915780" y="6842324"/>
                </a:cubicBezTo>
                <a:lnTo>
                  <a:pt x="1743766" y="6846603"/>
                </a:lnTo>
                <a:lnTo>
                  <a:pt x="1743766" y="6846788"/>
                </a:lnTo>
                <a:lnTo>
                  <a:pt x="1736330" y="6846788"/>
                </a:lnTo>
                <a:lnTo>
                  <a:pt x="1736250" y="6846790"/>
                </a:lnTo>
                <a:lnTo>
                  <a:pt x="1736250" y="6846788"/>
                </a:lnTo>
                <a:lnTo>
                  <a:pt x="0" y="6846788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="" xmlns:p14="http://schemas.microsoft.com/office/powerpoint/2010/main" val="777963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="" xmlns:a16="http://schemas.microsoft.com/office/drawing/2014/main" id="{AE192E3E-68A9-4F36-936C-1C8D0B9EF1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8B5E4EA8-E8AF-4DE2-81FD-338A059AC3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=""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olorowe papiery w kształcie serca na białym tle">
            <a:extLst>
              <a:ext uri="{FF2B5EF4-FFF2-40B4-BE49-F238E27FC236}">
                <a16:creationId xmlns="" xmlns:a16="http://schemas.microsoft.com/office/drawing/2014/main" id="{55928A0D-C7BC-4487-BB7B-04AF281E068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5503" r="-2" b="10100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B1F2A19A-CC19-4AE7-A29C-C80120466A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1283874"/>
            <a:ext cx="12191999" cy="4705352"/>
          </a:xfrm>
          <a:prstGeom prst="rect">
            <a:avLst/>
          </a:prstGeom>
          <a:gradFill flip="none" rotWithShape="1">
            <a:gsLst>
              <a:gs pos="45000">
                <a:srgbClr val="000000">
                  <a:alpha val="35000"/>
                </a:srgbClr>
              </a:gs>
              <a:gs pos="55000">
                <a:srgbClr val="000000">
                  <a:alpha val="35000"/>
                </a:srgbClr>
              </a:gs>
              <a:gs pos="25000">
                <a:srgbClr val="000000">
                  <a:alpha val="20000"/>
                </a:srgbClr>
              </a:gs>
              <a:gs pos="0">
                <a:srgbClr val="000000">
                  <a:alpha val="0"/>
                </a:srgbClr>
              </a:gs>
              <a:gs pos="100000">
                <a:srgbClr val="000000">
                  <a:alpha val="0"/>
                </a:srgbClr>
              </a:gs>
              <a:gs pos="75000">
                <a:srgbClr val="000000">
                  <a:alpha val="2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71A554-CBF3-41BC-93F5-B2305FA2B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677" y="2030361"/>
            <a:ext cx="7816645" cy="17684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b="1" kern="120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Dziękujemy za Uwagę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737711A-5816-4FFF-98F7-91CDFCA2C5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677" y="3892309"/>
            <a:ext cx="7816645" cy="80259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Miłego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dnia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życzy</a:t>
            </a: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Ola I Lena &lt;3</a:t>
            </a:r>
            <a:endParaRPr lang="en-US" sz="2000" kern="1200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4286350"/>
      </p:ext>
    </p:extLst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Blocks">
      <a:dk1>
        <a:sysClr val="windowText" lastClr="000000"/>
      </a:dk1>
      <a:lt1>
        <a:sysClr val="window" lastClr="FFFFFF"/>
      </a:lt1>
      <a:dk2>
        <a:srgbClr val="1B3843"/>
      </a:dk2>
      <a:lt2>
        <a:srgbClr val="F2F3F1"/>
      </a:lt2>
      <a:accent1>
        <a:srgbClr val="7A8592"/>
      </a:accent1>
      <a:accent2>
        <a:srgbClr val="8C8C96"/>
      </a:accent2>
      <a:accent3>
        <a:srgbClr val="7A6C76"/>
      </a:accent3>
      <a:accent4>
        <a:srgbClr val="A7AA9D"/>
      </a:accent4>
      <a:accent5>
        <a:srgbClr val="63787F"/>
      </a:accent5>
      <a:accent6>
        <a:srgbClr val="889DA5"/>
      </a:accent6>
      <a:hlink>
        <a:srgbClr val="71819B"/>
      </a:hlink>
      <a:folHlink>
        <a:srgbClr val="7E8B85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ocksVTI" id="{31656FE6-20D8-4105-85EA-706EC9332BE9}" vid="{039DFFC9-9B25-4063-9235-B287A446F5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6be491ac-fe49-4839-8b98-4ca692e07418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DD21C4D6DFD84786AE237F4E662FD8" ma:contentTypeVersion="10" ma:contentTypeDescription="Create a new document." ma:contentTypeScope="" ma:versionID="a435bdfc93525b24224bff3a766a1995">
  <xsd:schema xmlns:xsd="http://www.w3.org/2001/XMLSchema" xmlns:xs="http://www.w3.org/2001/XMLSchema" xmlns:p="http://schemas.microsoft.com/office/2006/metadata/properties" xmlns:ns2="6be491ac-fe49-4839-8b98-4ca692e07418" targetNamespace="http://schemas.microsoft.com/office/2006/metadata/properties" ma:root="true" ma:fieldsID="adb97ba02aeb3a28875230947a83e5b1" ns2:_="">
    <xsd:import namespace="6be491ac-fe49-4839-8b98-4ca692e07418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e491ac-fe49-4839-8b98-4ca692e07418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F9B236-82F9-4E62-8C12-07C91C3781CA}">
  <ds:schemaRefs>
    <ds:schemaRef ds:uri="http://schemas.microsoft.com/office/2006/metadata/properties"/>
    <ds:schemaRef ds:uri="http://schemas.microsoft.com/office/infopath/2007/PartnerControls"/>
    <ds:schemaRef ds:uri="6be491ac-fe49-4839-8b98-4ca692e07418"/>
  </ds:schemaRefs>
</ds:datastoreItem>
</file>

<file path=customXml/itemProps2.xml><?xml version="1.0" encoding="utf-8"?>
<ds:datastoreItem xmlns:ds="http://schemas.openxmlformats.org/officeDocument/2006/customXml" ds:itemID="{7811874E-335B-4DB9-806A-36E79C9F5B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421675-B9C3-482D-88E8-758E88C21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e491ac-fe49-4839-8b98-4ca692e074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Niestandardowy</PresentationFormat>
  <Paragraphs>14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BlocksVTI</vt:lpstr>
      <vt:lpstr>Kulinarna Podróż po Szwajcarii :)</vt:lpstr>
      <vt:lpstr>Najpopularniejsze dania w Szwajcarii</vt:lpstr>
      <vt:lpstr>Raclette</vt:lpstr>
      <vt:lpstr>Fondue Serowe</vt:lpstr>
      <vt:lpstr>Nusstorte</vt:lpstr>
      <vt:lpstr>Jedzenie w Święta </vt:lpstr>
      <vt:lpstr>Dziękujemy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116</cp:revision>
  <dcterms:created xsi:type="dcterms:W3CDTF">2019-10-17T21:24:50Z</dcterms:created>
  <dcterms:modified xsi:type="dcterms:W3CDTF">2022-02-20T19:37:55Z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0x01010092DD21C4D6DFD84786AE237F4E662FD8</vt:lpwstr>
  </property>
</Properties>
</file>