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6" r:id="rId8"/>
    <p:sldId id="262" r:id="rId9"/>
    <p:sldId id="265" r:id="rId10"/>
    <p:sldId id="263" r:id="rId11"/>
    <p:sldId id="264"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1F784-AFAB-060B-E742-DC9DFDA4F8C2}" v="160" dt="2022-01-31T14:57:33.792"/>
    <p1510:client id="{29E33764-457B-9687-F6ED-B703AE2721D8}" v="253" dt="2022-01-03T17:53:56.111"/>
    <p1510:client id="{5015EAF0-6700-44E9-95CE-05A655D84C3E}" v="19" dt="2022-01-03T17:14:59.348"/>
    <p1510:client id="{FDC5C1C0-DE5D-F170-EED2-CB7F052707FA}" v="4" dt="2022-02-05T20:48:25.4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73" d="100"/>
          <a:sy n="73" d="100"/>
        </p:scale>
        <p:origin x="-420"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win Dichting" userId="S::kdichting1@sp5grudziadz.edupage.org::61e0a831-0f7a-4629-b42f-7d746fcfcfe1" providerId="AD" clId="Web-{FDC5C1C0-DE5D-F170-EED2-CB7F052707FA}"/>
    <pc:docChg chg="modSld">
      <pc:chgData name="Kewin Dichting" userId="S::kdichting1@sp5grudziadz.edupage.org::61e0a831-0f7a-4629-b42f-7d746fcfcfe1" providerId="AD" clId="Web-{FDC5C1C0-DE5D-F170-EED2-CB7F052707FA}" dt="2022-02-05T20:48:25.449" v="3"/>
      <pc:docMkLst>
        <pc:docMk/>
      </pc:docMkLst>
      <pc:sldChg chg="addSp delSp modSp">
        <pc:chgData name="Kewin Dichting" userId="S::kdichting1@sp5grudziadz.edupage.org::61e0a831-0f7a-4629-b42f-7d746fcfcfe1" providerId="AD" clId="Web-{FDC5C1C0-DE5D-F170-EED2-CB7F052707FA}" dt="2022-02-05T20:48:25.449" v="3"/>
        <pc:sldMkLst>
          <pc:docMk/>
          <pc:sldMk cId="2188802673" sldId="264"/>
        </pc:sldMkLst>
        <pc:spChg chg="add del mod">
          <ac:chgData name="Kewin Dichting" userId="S::kdichting1@sp5grudziadz.edupage.org::61e0a831-0f7a-4629-b42f-7d746fcfcfe1" providerId="AD" clId="Web-{FDC5C1C0-DE5D-F170-EED2-CB7F052707FA}" dt="2022-02-05T20:48:25.449" v="3"/>
          <ac:spMkLst>
            <pc:docMk/>
            <pc:sldMk cId="2188802673" sldId="264"/>
            <ac:spMk id="5" creationId="{993E8AB6-BD79-4C58-B02B-F44FF34DD137}"/>
          </ac:spMkLst>
        </pc:spChg>
        <pc:picChg chg="add del">
          <ac:chgData name="Kewin Dichting" userId="S::kdichting1@sp5grudziadz.edupage.org::61e0a831-0f7a-4629-b42f-7d746fcfcfe1" providerId="AD" clId="Web-{FDC5C1C0-DE5D-F170-EED2-CB7F052707FA}" dt="2022-02-05T20:48:25.449" v="3"/>
          <ac:picMkLst>
            <pc:docMk/>
            <pc:sldMk cId="2188802673" sldId="264"/>
            <ac:picMk id="4" creationId="{31B394E4-50F5-491C-AE78-54954EABE712}"/>
          </ac:picMkLst>
        </pc:picChg>
      </pc:sldChg>
      <pc:sldChg chg="modSp">
        <pc:chgData name="Kewin Dichting" userId="S::kdichting1@sp5grudziadz.edupage.org::61e0a831-0f7a-4629-b42f-7d746fcfcfe1" providerId="AD" clId="Web-{FDC5C1C0-DE5D-F170-EED2-CB7F052707FA}" dt="2022-02-05T20:46:05.085" v="1" actId="14100"/>
        <pc:sldMkLst>
          <pc:docMk/>
          <pc:sldMk cId="1148266715" sldId="265"/>
        </pc:sldMkLst>
        <pc:picChg chg="mod">
          <ac:chgData name="Kewin Dichting" userId="S::kdichting1@sp5grudziadz.edupage.org::61e0a831-0f7a-4629-b42f-7d746fcfcfe1" providerId="AD" clId="Web-{FDC5C1C0-DE5D-F170-EED2-CB7F052707FA}" dt="2022-02-05T20:46:05.085" v="1" actId="14100"/>
          <ac:picMkLst>
            <pc:docMk/>
            <pc:sldMk cId="1148266715" sldId="265"/>
            <ac:picMk id="5" creationId="{48B788AF-2BDA-4006-B657-EED91EA25C2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pPr/>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pPr/>
              <a:t>2/20/2022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pPr/>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pPr/>
              <a:t>2/20/2022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pPr/>
              <a:t>2/20/2022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pPr/>
              <a:t>2/20/2022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pPr/>
              <a:t>2/20/2022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pPr/>
              <a:t>2/20/2022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pPr/>
              <a:t>‹#›</a:t>
            </a:fld>
            <a:endParaRPr lang="en-US"/>
          </a:p>
        </p:txBody>
      </p:sp>
    </p:spTree>
    <p:extLst>
      <p:ext uri="{BB962C8B-B14F-4D97-AF65-F5344CB8AC3E}">
        <p14:creationId xmlns:p14="http://schemas.microsoft.com/office/powerpoint/2010/main" xmlns=""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BGRectangle">
            <a:extLst>
              <a:ext uri="{FF2B5EF4-FFF2-40B4-BE49-F238E27FC236}">
                <a16:creationId xmlns:a16="http://schemas.microsoft.com/office/drawing/2014/main" xmlns="" id="{F1611BA9-268A-49A6-84F8-FC91536686E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E20EB187-900F-4AF5-813B-101456D9FD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sky, outdoor, building, city&#10;&#10;Description automatically generated">
            <a:extLst>
              <a:ext uri="{FF2B5EF4-FFF2-40B4-BE49-F238E27FC236}">
                <a16:creationId xmlns:a16="http://schemas.microsoft.com/office/drawing/2014/main" xmlns="" id="{D9D327A3-D26E-4D47-AA27-7CDEB17074F7}"/>
              </a:ext>
            </a:extLst>
          </p:cNvPr>
          <p:cNvPicPr>
            <a:picLocks noChangeAspect="1"/>
          </p:cNvPicPr>
          <p:nvPr/>
        </p:nvPicPr>
        <p:blipFill rotWithShape="1">
          <a:blip r:embed="rId2" cstate="print">
            <a:alphaModFix amt="50000"/>
          </a:blip>
          <a:srcRect l="3154" r="3512"/>
          <a:stretch/>
        </p:blipFill>
        <p:spPr>
          <a:xfrm>
            <a:off x="20" y="1"/>
            <a:ext cx="12191980" cy="6857999"/>
          </a:xfrm>
          <a:prstGeom prst="rect">
            <a:avLst/>
          </a:prstGeom>
        </p:spPr>
      </p:pic>
      <p:sp>
        <p:nvSpPr>
          <p:cNvPr id="2" name="Title 1"/>
          <p:cNvSpPr>
            <a:spLocks noGrp="1"/>
          </p:cNvSpPr>
          <p:nvPr>
            <p:ph type="ctrTitle"/>
          </p:nvPr>
        </p:nvSpPr>
        <p:spPr>
          <a:xfrm>
            <a:off x="4387349" y="1200152"/>
            <a:ext cx="6897171" cy="4457696"/>
          </a:xfrm>
        </p:spPr>
        <p:txBody>
          <a:bodyPr anchor="ctr">
            <a:normAutofit/>
          </a:bodyPr>
          <a:lstStyle/>
          <a:p>
            <a:pPr algn="l"/>
            <a:r>
              <a:rPr lang="en-US" sz="8000" b="1" dirty="0">
                <a:solidFill>
                  <a:srgbClr val="FFFFFF"/>
                </a:solidFill>
                <a:cs typeface="Calibri Light"/>
              </a:rPr>
              <a:t>Berlin</a:t>
            </a:r>
            <a:endParaRPr lang="en-US" sz="8000" b="1" dirty="0">
              <a:solidFill>
                <a:srgbClr val="FFFFFF"/>
              </a:solidFill>
            </a:endParaRPr>
          </a:p>
        </p:txBody>
      </p:sp>
      <p:sp>
        <p:nvSpPr>
          <p:cNvPr id="3" name="Subtitle 2"/>
          <p:cNvSpPr>
            <a:spLocks noGrp="1"/>
          </p:cNvSpPr>
          <p:nvPr>
            <p:ph type="subTitle" idx="1"/>
          </p:nvPr>
        </p:nvSpPr>
        <p:spPr>
          <a:xfrm>
            <a:off x="849963" y="1200152"/>
            <a:ext cx="2816535" cy="4457696"/>
          </a:xfrm>
        </p:spPr>
        <p:txBody>
          <a:bodyPr vert="horz" lIns="91440" tIns="45720" rIns="91440" bIns="45720" rtlCol="0" anchor="ctr">
            <a:normAutofit/>
          </a:bodyPr>
          <a:lstStyle/>
          <a:p>
            <a:pPr algn="r"/>
            <a:r>
              <a:rPr lang="en-US" sz="2800" dirty="0" err="1">
                <a:solidFill>
                  <a:srgbClr val="FFFFFF"/>
                </a:solidFill>
                <a:cs typeface="Calibri"/>
              </a:rPr>
              <a:t>Stolica</a:t>
            </a:r>
            <a:r>
              <a:rPr lang="en-US" sz="2800" dirty="0">
                <a:solidFill>
                  <a:srgbClr val="FFFFFF"/>
                </a:solidFill>
                <a:cs typeface="Calibri"/>
              </a:rPr>
              <a:t> Niemiec</a:t>
            </a:r>
            <a:endParaRPr lang="en-US" sz="2800" dirty="0">
              <a:solidFill>
                <a:srgbClr val="FFFFFF"/>
              </a:solidFill>
            </a:endParaRPr>
          </a:p>
        </p:txBody>
      </p:sp>
      <p:sp>
        <p:nvSpPr>
          <p:cNvPr id="18" name="!!Line">
            <a:extLst>
              <a:ext uri="{FF2B5EF4-FFF2-40B4-BE49-F238E27FC236}">
                <a16:creationId xmlns:a16="http://schemas.microsoft.com/office/drawing/2014/main" xmlns="" id="{1825D5AF-D278-4D9A-A4F5-A1A1D35076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059936" y="2286000"/>
            <a:ext cx="27432" cy="2286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9857222"/>
      </p:ext>
    </p:extLst>
  </p:cSld>
  <p:clrMapOvr>
    <a:overrideClrMapping bg1="dk1" tx1="lt1" bg2="dk2" tx2="lt2" accent1="accent1" accent2="accent2" accent3="accent3" accent4="accent4" accent5="accent5" accent6="accent6" hlink="hlink" folHlink="folHlink"/>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outdoor, black, white, old&#10;&#10;Description automatically generated">
            <a:extLst>
              <a:ext uri="{FF2B5EF4-FFF2-40B4-BE49-F238E27FC236}">
                <a16:creationId xmlns:a16="http://schemas.microsoft.com/office/drawing/2014/main" xmlns="" id="{A4CD5263-2B69-48F9-A7D4-6AC43DFFCE70}"/>
              </a:ext>
            </a:extLst>
          </p:cNvPr>
          <p:cNvPicPr>
            <a:picLocks noChangeAspect="1"/>
          </p:cNvPicPr>
          <p:nvPr/>
        </p:nvPicPr>
        <p:blipFill rotWithShape="1">
          <a:blip r:embed="rId2" cstate="print"/>
          <a:srcRect l="21065" r="639"/>
          <a:stretch/>
        </p:blipFill>
        <p:spPr>
          <a:xfrm>
            <a:off x="4117521" y="10"/>
            <a:ext cx="8074479" cy="6857990"/>
          </a:xfrm>
          <a:prstGeom prst="rect">
            <a:avLst/>
          </a:prstGeom>
        </p:spPr>
      </p:pic>
      <p:sp>
        <p:nvSpPr>
          <p:cNvPr id="6" name="Freeform: Shape 8">
            <a:extLst>
              <a:ext uri="{FF2B5EF4-FFF2-40B4-BE49-F238E27FC236}">
                <a16:creationId xmlns:a16="http://schemas.microsoft.com/office/drawing/2014/main" xmlns="" id="{8F23F8A3-8FD7-4779-8323-FDC26BE998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10">
            <a:extLst>
              <a:ext uri="{FF2B5EF4-FFF2-40B4-BE49-F238E27FC236}">
                <a16:creationId xmlns:a16="http://schemas.microsoft.com/office/drawing/2014/main" xmlns="" id="{F605C4CC-A25C-416F-8333-7CB7DC97D8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CBD7A5F5-4E16-496C-8621-F23DFE3CD1C9}"/>
              </a:ext>
            </a:extLst>
          </p:cNvPr>
          <p:cNvSpPr>
            <a:spLocks noGrp="1"/>
          </p:cNvSpPr>
          <p:nvPr>
            <p:ph type="title"/>
          </p:nvPr>
        </p:nvSpPr>
        <p:spPr>
          <a:xfrm>
            <a:off x="804672" y="365125"/>
            <a:ext cx="5266155" cy="1325563"/>
          </a:xfrm>
        </p:spPr>
        <p:txBody>
          <a:bodyPr>
            <a:normAutofit/>
          </a:bodyPr>
          <a:lstStyle/>
          <a:p>
            <a:r>
              <a:rPr lang="en-US" dirty="0">
                <a:cs typeface="Calibri Light"/>
              </a:rPr>
              <a:t>Historia</a:t>
            </a:r>
            <a:endParaRPr lang="en-US" dirty="0"/>
          </a:p>
        </p:txBody>
      </p:sp>
      <p:sp>
        <p:nvSpPr>
          <p:cNvPr id="3" name="Content Placeholder 2">
            <a:extLst>
              <a:ext uri="{FF2B5EF4-FFF2-40B4-BE49-F238E27FC236}">
                <a16:creationId xmlns:a16="http://schemas.microsoft.com/office/drawing/2014/main" xmlns="" id="{717E1E81-F675-4DF2-80FD-2E2FBCAA7A7D}"/>
              </a:ext>
            </a:extLst>
          </p:cNvPr>
          <p:cNvSpPr>
            <a:spLocks noGrp="1"/>
          </p:cNvSpPr>
          <p:nvPr>
            <p:ph idx="1"/>
          </p:nvPr>
        </p:nvSpPr>
        <p:spPr>
          <a:xfrm>
            <a:off x="804672" y="2022601"/>
            <a:ext cx="3941499" cy="4154361"/>
          </a:xfrm>
        </p:spPr>
        <p:txBody>
          <a:bodyPr vert="horz" lIns="91440" tIns="45720" rIns="91440" bIns="45720" rtlCol="0">
            <a:normAutofit/>
          </a:bodyPr>
          <a:lstStyle/>
          <a:p>
            <a:r>
              <a:rPr lang="en-US" sz="1600">
                <a:ea typeface="+mn-lt"/>
                <a:cs typeface="+mn-lt"/>
              </a:rPr>
              <a:t>7.Pierwsza wzmianka o mieście pochodzi z 1237 r. Berlin pełnił rolę historycznej stolicy Brandenburgii, Królestwa Prus, Związku Północnoniemieckiego, Cesarstwa Niemieckiego, Republiki Weimarskiej i III Rzeszy. Po 1945 r. wschodnia część miasta była stolicą Niemieckiej Republiki Demokratycznej (Berlin, Hauptstadt der DDR), natomiast pozostała tworzyła Berlin Zachodni – otoczoną murem (okres 1961-89) enklawę na terenie NRD. Po Zjednoczeniu Niemiec 1990 roku Berlin został stolicą całych Niemiec. Berlin jest siedzibą Prezydenta RFN (od 1994 r.), Kanclerza RFN (od 2001 r.), Bundestagu (od 1999 r.) i Bundesratu (od 2000 r.).</a:t>
            </a:r>
            <a:endParaRPr lang="en-US" sz="1600">
              <a:cs typeface="Calibri"/>
            </a:endParaRPr>
          </a:p>
          <a:p>
            <a:endParaRPr lang="en-US" sz="1600">
              <a:cs typeface="Calibri"/>
            </a:endParaRPr>
          </a:p>
        </p:txBody>
      </p:sp>
    </p:spTree>
    <p:extLst>
      <p:ext uri="{BB962C8B-B14F-4D97-AF65-F5344CB8AC3E}">
        <p14:creationId xmlns:p14="http://schemas.microsoft.com/office/powerpoint/2010/main" xmlns="" val="285390413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6" name="Picture 8" descr="A picture containing sky, outdoor, scene, harbor&#10;&#10;Description automatically generated">
            <a:extLst>
              <a:ext uri="{FF2B5EF4-FFF2-40B4-BE49-F238E27FC236}">
                <a16:creationId xmlns:a16="http://schemas.microsoft.com/office/drawing/2014/main" xmlns="" id="{892A32AF-1D7E-4762-841C-3BD446179BD4}"/>
              </a:ext>
            </a:extLst>
          </p:cNvPr>
          <p:cNvPicPr>
            <a:picLocks noChangeAspect="1"/>
          </p:cNvPicPr>
          <p:nvPr/>
        </p:nvPicPr>
        <p:blipFill rotWithShape="1">
          <a:blip r:embed="rId2" cstate="print"/>
          <a:srcRect l="28481" r="7979"/>
          <a:stretch/>
        </p:blipFill>
        <p:spPr>
          <a:xfrm>
            <a:off x="20" y="10"/>
            <a:ext cx="12188932" cy="6857990"/>
          </a:xfrm>
          <a:prstGeom prst="rect">
            <a:avLst/>
          </a:prstGeom>
        </p:spPr>
      </p:pic>
      <p:sp>
        <p:nvSpPr>
          <p:cNvPr id="13" name="Freeform: Shape 12">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AB1BE645-A100-40EB-84EE-2D3B6A89FB60}"/>
              </a:ext>
            </a:extLst>
          </p:cNvPr>
          <p:cNvSpPr>
            <a:spLocks noGrp="1"/>
          </p:cNvSpPr>
          <p:nvPr>
            <p:ph type="title"/>
          </p:nvPr>
        </p:nvSpPr>
        <p:spPr>
          <a:xfrm>
            <a:off x="618062" y="4185749"/>
            <a:ext cx="9265771" cy="2437120"/>
          </a:xfrm>
        </p:spPr>
        <p:txBody>
          <a:bodyPr>
            <a:normAutofit fontScale="90000"/>
          </a:bodyPr>
          <a:lstStyle/>
          <a:p>
            <a:pPr algn="ctr"/>
            <a:r>
              <a:rPr lang="pl-PL" sz="8800" b="1" dirty="0" smtClean="0">
                <a:cs typeface="Calibri Light"/>
              </a:rPr>
              <a:t/>
            </a:r>
            <a:br>
              <a:rPr lang="pl-PL" sz="8800" b="1" dirty="0" smtClean="0">
                <a:cs typeface="Calibri Light"/>
              </a:rPr>
            </a:br>
            <a:r>
              <a:rPr lang="en-US" sz="8800" b="1" dirty="0" smtClean="0">
                <a:cs typeface="Calibri Light"/>
              </a:rPr>
              <a:t>KONIEC</a:t>
            </a:r>
            <a:r>
              <a:rPr lang="pl-PL" sz="8800" b="1" dirty="0" smtClean="0">
                <a:cs typeface="Calibri Light"/>
              </a:rPr>
              <a:t/>
            </a:r>
            <a:br>
              <a:rPr lang="pl-PL" sz="8800" b="1" dirty="0" smtClean="0">
                <a:cs typeface="Calibri Light"/>
              </a:rPr>
            </a:br>
            <a:r>
              <a:rPr lang="pl-PL" sz="1000" b="1" dirty="0" smtClean="0">
                <a:cs typeface="Calibri Light"/>
              </a:rPr>
              <a:t>1</a:t>
            </a:r>
            <a:r>
              <a:rPr lang="pl-PL" sz="8800" b="1" dirty="0" smtClean="0">
                <a:cs typeface="Calibri Light"/>
              </a:rPr>
              <a:t/>
            </a:r>
            <a:br>
              <a:rPr lang="pl-PL" sz="8800" b="1" dirty="0" smtClean="0">
                <a:cs typeface="Calibri Light"/>
              </a:rPr>
            </a:br>
            <a:r>
              <a:rPr lang="pl-PL" sz="2700" b="1" dirty="0" smtClean="0">
                <a:cs typeface="Calibri Light"/>
              </a:rPr>
              <a:t>Michał </a:t>
            </a:r>
            <a:r>
              <a:rPr lang="pl-PL" sz="2700" b="1" dirty="0" err="1" smtClean="0">
                <a:cs typeface="Calibri Light"/>
              </a:rPr>
              <a:t>Derebecki</a:t>
            </a:r>
            <a:r>
              <a:rPr lang="pl-PL" sz="2700" b="1" dirty="0" smtClean="0">
                <a:cs typeface="Calibri Light"/>
              </a:rPr>
              <a:t>, </a:t>
            </a:r>
            <a:r>
              <a:rPr lang="pl-PL" sz="2700" b="1" dirty="0" err="1" smtClean="0">
                <a:cs typeface="Calibri Light"/>
              </a:rPr>
              <a:t>Kewin</a:t>
            </a:r>
            <a:r>
              <a:rPr lang="pl-PL" sz="2700" b="1" dirty="0" smtClean="0">
                <a:cs typeface="Calibri Light"/>
              </a:rPr>
              <a:t> </a:t>
            </a:r>
            <a:r>
              <a:rPr lang="pl-PL" sz="2700" b="1" dirty="0" err="1" smtClean="0">
                <a:cs typeface="Calibri Light"/>
              </a:rPr>
              <a:t>Dichting</a:t>
            </a:r>
            <a:r>
              <a:rPr lang="pl-PL" sz="8800" b="1" dirty="0" smtClean="0">
                <a:cs typeface="Calibri Light"/>
              </a:rPr>
              <a:t/>
            </a:r>
            <a:br>
              <a:rPr lang="pl-PL" sz="8800" b="1" dirty="0" smtClean="0">
                <a:cs typeface="Calibri Light"/>
              </a:rPr>
            </a:br>
            <a:endParaRPr lang="en-US" sz="8800" b="1" dirty="0">
              <a:cs typeface="Calibri Light"/>
            </a:endParaRPr>
          </a:p>
        </p:txBody>
      </p:sp>
      <p:pic>
        <p:nvPicPr>
          <p:cNvPr id="4" name="Picture 4">
            <a:extLst>
              <a:ext uri="{FF2B5EF4-FFF2-40B4-BE49-F238E27FC236}">
                <a16:creationId xmlns:a16="http://schemas.microsoft.com/office/drawing/2014/main" xmlns="" id="{31B394E4-50F5-491C-AE78-54954EABE712}"/>
              </a:ext>
            </a:extLst>
          </p:cNvPr>
          <p:cNvPicPr>
            <a:picLocks noGrp="1" noChangeAspect="1"/>
          </p:cNvPicPr>
          <p:nvPr>
            <p:ph idx="1"/>
          </p:nvPr>
        </p:nvPicPr>
        <p:blipFill>
          <a:blip r:embed="rId3" cstate="print"/>
          <a:stretch>
            <a:fillRect/>
          </a:stretch>
        </p:blipFill>
        <p:spPr>
          <a:xfrm>
            <a:off x="457200" y="8039894"/>
            <a:ext cx="4572000" cy="2571750"/>
          </a:xfrm>
        </p:spPr>
      </p:pic>
    </p:spTree>
    <p:extLst>
      <p:ext uri="{BB962C8B-B14F-4D97-AF65-F5344CB8AC3E}">
        <p14:creationId xmlns:p14="http://schemas.microsoft.com/office/powerpoint/2010/main" xmlns="" val="2188802673"/>
      </p:ext>
    </p:extLst>
  </p:cSld>
  <p:clrMapOvr>
    <a:overrideClrMapping bg1="dk1" tx1="lt1" bg2="dk2" tx2="lt2" accent1="accent1" accent2="accent2" accent3="accent3" accent4="accent4" accent5="accent5" accent6="accent6" hlink="hlink" folHlink="folHlink"/>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descr="A picture containing sky, outdoor, building, colonnade&#10;&#10;Description automatically generated">
            <a:extLst>
              <a:ext uri="{FF2B5EF4-FFF2-40B4-BE49-F238E27FC236}">
                <a16:creationId xmlns:a16="http://schemas.microsoft.com/office/drawing/2014/main" xmlns="" id="{89EAF321-5468-4A69-BD17-CF8407B92E40}"/>
              </a:ext>
            </a:extLst>
          </p:cNvPr>
          <p:cNvPicPr>
            <a:picLocks noChangeAspect="1"/>
          </p:cNvPicPr>
          <p:nvPr/>
        </p:nvPicPr>
        <p:blipFill rotWithShape="1">
          <a:blip r:embed="rId2" cstate="print"/>
          <a:srcRect t="15730"/>
          <a:stretch/>
        </p:blipFill>
        <p:spPr>
          <a:xfrm>
            <a:off x="-1" y="10"/>
            <a:ext cx="12192000" cy="6857990"/>
          </a:xfrm>
          <a:prstGeom prst="rect">
            <a:avLst/>
          </a:prstGeom>
        </p:spPr>
      </p:pic>
      <p:sp>
        <p:nvSpPr>
          <p:cNvPr id="9" name="Freeform 5">
            <a:extLst>
              <a:ext uri="{FF2B5EF4-FFF2-40B4-BE49-F238E27FC236}">
                <a16:creationId xmlns:a16="http://schemas.microsoft.com/office/drawing/2014/main" xmlns=""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xmlns="" id="{30E3598C-63B0-4F7C-A0CF-80C932938C58}"/>
              </a:ext>
            </a:extLst>
          </p:cNvPr>
          <p:cNvSpPr>
            <a:spLocks noGrp="1"/>
          </p:cNvSpPr>
          <p:nvPr>
            <p:ph type="title"/>
          </p:nvPr>
        </p:nvSpPr>
        <p:spPr>
          <a:xfrm>
            <a:off x="709448" y="1913950"/>
            <a:ext cx="4204137" cy="1342754"/>
          </a:xfrm>
        </p:spPr>
        <p:txBody>
          <a:bodyPr>
            <a:normAutofit/>
          </a:bodyPr>
          <a:lstStyle/>
          <a:p>
            <a:pPr algn="ctr"/>
            <a:r>
              <a:rPr lang="en-US" sz="3600">
                <a:cs typeface="Calibri Light"/>
              </a:rPr>
              <a:t>Czym jest Berlin?</a:t>
            </a:r>
            <a:endParaRPr lang="en-US" sz="3600"/>
          </a:p>
        </p:txBody>
      </p:sp>
      <p:cxnSp>
        <p:nvCxnSpPr>
          <p:cNvPr id="11" name="Straight Connector 10">
            <a:extLst>
              <a:ext uri="{FF2B5EF4-FFF2-40B4-BE49-F238E27FC236}">
                <a16:creationId xmlns:a16="http://schemas.microsoft.com/office/drawing/2014/main" xmlns=""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D476926A-118F-4259-B3D6-25C929DEB432}"/>
              </a:ext>
            </a:extLst>
          </p:cNvPr>
          <p:cNvSpPr>
            <a:spLocks noGrp="1"/>
          </p:cNvSpPr>
          <p:nvPr>
            <p:ph idx="1"/>
          </p:nvPr>
        </p:nvSpPr>
        <p:spPr>
          <a:xfrm>
            <a:off x="525516" y="3417573"/>
            <a:ext cx="4593021" cy="2619839"/>
          </a:xfrm>
        </p:spPr>
        <p:txBody>
          <a:bodyPr vert="horz" lIns="91440" tIns="45720" rIns="91440" bIns="45720" rtlCol="0" anchor="ctr">
            <a:normAutofit/>
          </a:bodyPr>
          <a:lstStyle/>
          <a:p>
            <a:r>
              <a:rPr lang="en-US" sz="1800" dirty="0">
                <a:ea typeface="+mn-lt"/>
                <a:cs typeface="+mn-lt"/>
              </a:rPr>
              <a:t>1.Berlin – </a:t>
            </a:r>
            <a:r>
              <a:rPr lang="en-US" sz="1800" dirty="0" err="1">
                <a:ea typeface="+mn-lt"/>
                <a:cs typeface="+mn-lt"/>
              </a:rPr>
              <a:t>stolica</a:t>
            </a:r>
            <a:r>
              <a:rPr lang="en-US" sz="1800" dirty="0">
                <a:ea typeface="+mn-lt"/>
                <a:cs typeface="+mn-lt"/>
              </a:rPr>
              <a:t>, </a:t>
            </a:r>
            <a:r>
              <a:rPr lang="en-US" sz="1800" dirty="0" err="1">
                <a:ea typeface="+mn-lt"/>
                <a:cs typeface="+mn-lt"/>
              </a:rPr>
              <a:t>największe</a:t>
            </a:r>
            <a:r>
              <a:rPr lang="en-US" sz="1800" dirty="0">
                <a:ea typeface="+mn-lt"/>
                <a:cs typeface="+mn-lt"/>
              </a:rPr>
              <a:t> </a:t>
            </a:r>
            <a:r>
              <a:rPr lang="en-US" sz="1800" dirty="0" err="1">
                <a:ea typeface="+mn-lt"/>
                <a:cs typeface="+mn-lt"/>
              </a:rPr>
              <a:t>miasto</a:t>
            </a:r>
            <a:r>
              <a:rPr lang="en-US" sz="1800" dirty="0">
                <a:ea typeface="+mn-lt"/>
                <a:cs typeface="+mn-lt"/>
              </a:rPr>
              <a:t> Niemiec </a:t>
            </a:r>
            <a:r>
              <a:rPr lang="en-US" sz="1800" dirty="0" err="1">
                <a:ea typeface="+mn-lt"/>
                <a:cs typeface="+mn-lt"/>
              </a:rPr>
              <a:t>i</a:t>
            </a:r>
            <a:r>
              <a:rPr lang="en-US" sz="1800" dirty="0">
                <a:ea typeface="+mn-lt"/>
                <a:cs typeface="+mn-lt"/>
              </a:rPr>
              <a:t> </a:t>
            </a:r>
            <a:r>
              <a:rPr lang="en-US" sz="1800" dirty="0" err="1">
                <a:ea typeface="+mn-lt"/>
                <a:cs typeface="+mn-lt"/>
              </a:rPr>
              <a:t>zarazem</a:t>
            </a:r>
            <a:r>
              <a:rPr lang="en-US" sz="1800" dirty="0">
                <a:ea typeface="+mn-lt"/>
                <a:cs typeface="+mn-lt"/>
              </a:rPr>
              <a:t> </a:t>
            </a:r>
            <a:r>
              <a:rPr lang="en-US" sz="1800" dirty="0" err="1">
                <a:ea typeface="+mn-lt"/>
                <a:cs typeface="+mn-lt"/>
              </a:rPr>
              <a:t>kraj</a:t>
            </a:r>
            <a:r>
              <a:rPr lang="en-US" sz="1800" dirty="0">
                <a:ea typeface="+mn-lt"/>
                <a:cs typeface="+mn-lt"/>
              </a:rPr>
              <a:t> </a:t>
            </a:r>
            <a:r>
              <a:rPr lang="en-US" sz="1800" dirty="0" err="1">
                <a:ea typeface="+mn-lt"/>
                <a:cs typeface="+mn-lt"/>
              </a:rPr>
              <a:t>związkowy</a:t>
            </a:r>
            <a:r>
              <a:rPr lang="en-US" sz="1800" dirty="0">
                <a:ea typeface="+mn-lt"/>
                <a:cs typeface="+mn-lt"/>
              </a:rPr>
              <a:t>. </a:t>
            </a:r>
            <a:r>
              <a:rPr lang="en-US" sz="1800" dirty="0" err="1">
                <a:ea typeface="+mn-lt"/>
                <a:cs typeface="+mn-lt"/>
              </a:rPr>
              <a:t>Zajmuje</a:t>
            </a:r>
            <a:r>
              <a:rPr lang="en-US" sz="1800" dirty="0">
                <a:ea typeface="+mn-lt"/>
                <a:cs typeface="+mn-lt"/>
              </a:rPr>
              <a:t> </a:t>
            </a:r>
            <a:r>
              <a:rPr lang="en-US" sz="1800" dirty="0" err="1">
                <a:ea typeface="+mn-lt"/>
                <a:cs typeface="+mn-lt"/>
              </a:rPr>
              <a:t>powierzchnię</a:t>
            </a:r>
            <a:r>
              <a:rPr lang="en-US" sz="1800" dirty="0">
                <a:ea typeface="+mn-lt"/>
                <a:cs typeface="+mn-lt"/>
              </a:rPr>
              <a:t> ok. 892 km² </a:t>
            </a:r>
            <a:r>
              <a:rPr lang="en-US" sz="1800" dirty="0" err="1">
                <a:ea typeface="+mn-lt"/>
                <a:cs typeface="+mn-lt"/>
              </a:rPr>
              <a:t>i</a:t>
            </a:r>
            <a:r>
              <a:rPr lang="en-US" sz="1800" dirty="0">
                <a:ea typeface="+mn-lt"/>
                <a:cs typeface="+mn-lt"/>
              </a:rPr>
              <a:t> </a:t>
            </a:r>
            <a:r>
              <a:rPr lang="en-US" sz="1800" dirty="0" err="1">
                <a:ea typeface="+mn-lt"/>
                <a:cs typeface="+mn-lt"/>
              </a:rPr>
              <a:t>zamieszkuje</a:t>
            </a:r>
            <a:r>
              <a:rPr lang="en-US" sz="1800" dirty="0">
                <a:ea typeface="+mn-lt"/>
                <a:cs typeface="+mn-lt"/>
              </a:rPr>
              <a:t> go </a:t>
            </a:r>
            <a:r>
              <a:rPr lang="en-US" sz="1800" dirty="0" err="1">
                <a:ea typeface="+mn-lt"/>
                <a:cs typeface="+mn-lt"/>
              </a:rPr>
              <a:t>około</a:t>
            </a:r>
            <a:r>
              <a:rPr lang="en-US" sz="1800" dirty="0">
                <a:ea typeface="+mn-lt"/>
                <a:cs typeface="+mn-lt"/>
              </a:rPr>
              <a:t> 3,7 </a:t>
            </a:r>
            <a:r>
              <a:rPr lang="en-US" sz="1800" dirty="0" err="1">
                <a:ea typeface="+mn-lt"/>
                <a:cs typeface="+mn-lt"/>
              </a:rPr>
              <a:t>mln</a:t>
            </a:r>
            <a:r>
              <a:rPr lang="en-US" sz="1800" dirty="0">
                <a:ea typeface="+mn-lt"/>
                <a:cs typeface="+mn-lt"/>
              </a:rPr>
              <a:t> </a:t>
            </a:r>
            <a:r>
              <a:rPr lang="en-US" sz="1800" dirty="0" err="1">
                <a:ea typeface="+mn-lt"/>
                <a:cs typeface="+mn-lt"/>
              </a:rPr>
              <a:t>osób</a:t>
            </a:r>
            <a:r>
              <a:rPr lang="en-US" sz="1800" dirty="0">
                <a:ea typeface="+mn-lt"/>
                <a:cs typeface="+mn-lt"/>
              </a:rPr>
              <a:t>. Jest </a:t>
            </a:r>
            <a:r>
              <a:rPr lang="en-US" sz="1800" dirty="0" err="1">
                <a:ea typeface="+mn-lt"/>
                <a:cs typeface="+mn-lt"/>
              </a:rPr>
              <a:t>największym</a:t>
            </a:r>
            <a:r>
              <a:rPr lang="en-US" sz="1800" dirty="0">
                <a:ea typeface="+mn-lt"/>
                <a:cs typeface="+mn-lt"/>
              </a:rPr>
              <a:t> </a:t>
            </a:r>
            <a:r>
              <a:rPr lang="en-US" sz="1800" dirty="0" err="1">
                <a:ea typeface="+mn-lt"/>
                <a:cs typeface="+mn-lt"/>
              </a:rPr>
              <a:t>miastem</a:t>
            </a:r>
            <a:r>
              <a:rPr lang="en-US" sz="1800" dirty="0">
                <a:ea typeface="+mn-lt"/>
                <a:cs typeface="+mn-lt"/>
              </a:rPr>
              <a:t> w </a:t>
            </a:r>
            <a:r>
              <a:rPr lang="en-US" sz="1800" dirty="0" err="1">
                <a:ea typeface="+mn-lt"/>
                <a:cs typeface="+mn-lt"/>
              </a:rPr>
              <a:t>Unii</a:t>
            </a:r>
            <a:r>
              <a:rPr lang="en-US" sz="1800" dirty="0">
                <a:ea typeface="+mn-lt"/>
                <a:cs typeface="+mn-lt"/>
              </a:rPr>
              <a:t> </a:t>
            </a:r>
            <a:r>
              <a:rPr lang="en-US" sz="1800" dirty="0" err="1">
                <a:ea typeface="+mn-lt"/>
                <a:cs typeface="+mn-lt"/>
              </a:rPr>
              <a:t>Europejskiej</a:t>
            </a:r>
            <a:r>
              <a:rPr lang="en-US" sz="1800" dirty="0">
                <a:ea typeface="+mn-lt"/>
                <a:cs typeface="+mn-lt"/>
              </a:rPr>
              <a:t> pod </a:t>
            </a:r>
            <a:r>
              <a:rPr lang="en-US" sz="1800" dirty="0" err="1">
                <a:ea typeface="+mn-lt"/>
                <a:cs typeface="+mn-lt"/>
              </a:rPr>
              <a:t>względem</a:t>
            </a:r>
            <a:r>
              <a:rPr lang="en-US" sz="1800" dirty="0">
                <a:ea typeface="+mn-lt"/>
                <a:cs typeface="+mn-lt"/>
              </a:rPr>
              <a:t> </a:t>
            </a:r>
            <a:r>
              <a:rPr lang="en-US" sz="1800" dirty="0" err="1">
                <a:ea typeface="+mn-lt"/>
                <a:cs typeface="+mn-lt"/>
              </a:rPr>
              <a:t>liczby</a:t>
            </a:r>
            <a:r>
              <a:rPr lang="en-US" sz="1800" dirty="0">
                <a:ea typeface="+mn-lt"/>
                <a:cs typeface="+mn-lt"/>
              </a:rPr>
              <a:t> </a:t>
            </a:r>
            <a:r>
              <a:rPr lang="en-US" sz="1800" dirty="0" err="1">
                <a:ea typeface="+mn-lt"/>
                <a:cs typeface="+mn-lt"/>
              </a:rPr>
              <a:t>mieszkańców</a:t>
            </a:r>
            <a:r>
              <a:rPr lang="en-US" sz="1800" dirty="0">
                <a:ea typeface="+mn-lt"/>
                <a:cs typeface="+mn-lt"/>
              </a:rPr>
              <a:t>.</a:t>
            </a:r>
            <a:endParaRPr lang="en-US" sz="1800" dirty="0"/>
          </a:p>
        </p:txBody>
      </p:sp>
    </p:spTree>
    <p:extLst>
      <p:ext uri="{BB962C8B-B14F-4D97-AF65-F5344CB8AC3E}">
        <p14:creationId xmlns:p14="http://schemas.microsoft.com/office/powerpoint/2010/main" xmlns="" val="38162221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xmlns="" id="{9F79630B-0F0B-446E-A637-38FA8F61D1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B3437C99-FC8E-4311-B48A-F0C4C329B1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004025AB-A785-4515-93BA-2E00BFD4AC24}"/>
              </a:ext>
            </a:extLst>
          </p:cNvPr>
          <p:cNvSpPr>
            <a:spLocks noGrp="1"/>
          </p:cNvSpPr>
          <p:nvPr>
            <p:ph idx="1"/>
          </p:nvPr>
        </p:nvSpPr>
        <p:spPr>
          <a:xfrm>
            <a:off x="1137034" y="2194102"/>
            <a:ext cx="3158741" cy="3908586"/>
          </a:xfrm>
        </p:spPr>
        <p:txBody>
          <a:bodyPr vert="horz" lIns="91440" tIns="45720" rIns="91440" bIns="45720" rtlCol="0">
            <a:normAutofit/>
          </a:bodyPr>
          <a:lstStyle/>
          <a:p>
            <a:r>
              <a:rPr lang="en-US" sz="2000">
                <a:ea typeface="+mn-lt"/>
                <a:cs typeface="+mn-lt"/>
              </a:rPr>
              <a:t>2.Berlin jest podzielony na dwanaście okręgów administracyjnych (Bezirk). Przez przestrzeń miejską przepływają m.in. rzeki Sprewa i Hawela, a ponadto znajduje się wiele jezior i zatok, w tym największe </a:t>
            </a:r>
            <a:br>
              <a:rPr lang="en-US" sz="2000">
                <a:ea typeface="+mn-lt"/>
                <a:cs typeface="+mn-lt"/>
              </a:rPr>
            </a:br>
            <a:r>
              <a:rPr lang="en-US" sz="2000">
                <a:ea typeface="+mn-lt"/>
                <a:cs typeface="+mn-lt"/>
              </a:rPr>
              <a:t>Müggelsee.</a:t>
            </a:r>
            <a:endParaRPr lang="en-US" sz="2000">
              <a:cs typeface="Calibri"/>
            </a:endParaRPr>
          </a:p>
          <a:p>
            <a:endParaRPr lang="en-US" sz="2000">
              <a:cs typeface="Calibri"/>
            </a:endParaRPr>
          </a:p>
        </p:txBody>
      </p:sp>
      <p:pic>
        <p:nvPicPr>
          <p:cNvPr id="4" name="Picture 6">
            <a:extLst>
              <a:ext uri="{FF2B5EF4-FFF2-40B4-BE49-F238E27FC236}">
                <a16:creationId xmlns:a16="http://schemas.microsoft.com/office/drawing/2014/main" xmlns="" id="{66A92567-AE2A-443A-8675-0765CD0A0282}"/>
              </a:ext>
            </a:extLst>
          </p:cNvPr>
          <p:cNvPicPr>
            <a:picLocks noChangeAspect="1"/>
          </p:cNvPicPr>
          <p:nvPr/>
        </p:nvPicPr>
        <p:blipFill rotWithShape="1">
          <a:blip r:embed="rId2" cstate="print"/>
          <a:srcRect l="28989" r="1297" b="-1"/>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2" name="Title 1">
            <a:extLst>
              <a:ext uri="{FF2B5EF4-FFF2-40B4-BE49-F238E27FC236}">
                <a16:creationId xmlns:a16="http://schemas.microsoft.com/office/drawing/2014/main" xmlns="" id="{898FAEF5-BD26-465C-BA46-041DA8D62FCF}"/>
              </a:ext>
            </a:extLst>
          </p:cNvPr>
          <p:cNvSpPr>
            <a:spLocks noGrp="1"/>
          </p:cNvSpPr>
          <p:nvPr>
            <p:ph type="title"/>
          </p:nvPr>
        </p:nvSpPr>
        <p:spPr>
          <a:xfrm>
            <a:off x="-3991356" y="4228338"/>
            <a:ext cx="3438144" cy="1125728"/>
          </a:xfrm>
        </p:spPr>
        <p:txBody>
          <a:bodyPr anchor="b">
            <a:normAutofit/>
          </a:bodyPr>
          <a:lstStyle/>
          <a:p>
            <a:endParaRPr lang="en-US" sz="2800">
              <a:cs typeface="Calibri Light"/>
            </a:endParaRPr>
          </a:p>
        </p:txBody>
      </p:sp>
    </p:spTree>
    <p:extLst>
      <p:ext uri="{BB962C8B-B14F-4D97-AF65-F5344CB8AC3E}">
        <p14:creationId xmlns:p14="http://schemas.microsoft.com/office/powerpoint/2010/main" xmlns="" val="42750965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23E547B5-89CF-4EC0-96DE-25771AED07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xmlns=""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3F0B8CEB-8279-4E5E-A0CE-1FC9F71736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D4F414E-2636-48E5-B9D4-92CF3435013C}"/>
              </a:ext>
            </a:extLst>
          </p:cNvPr>
          <p:cNvSpPr>
            <a:spLocks noGrp="1"/>
          </p:cNvSpPr>
          <p:nvPr>
            <p:ph type="title"/>
          </p:nvPr>
        </p:nvSpPr>
        <p:spPr>
          <a:xfrm>
            <a:off x="7320466" y="609600"/>
            <a:ext cx="4140014" cy="1330839"/>
          </a:xfrm>
        </p:spPr>
        <p:txBody>
          <a:bodyPr>
            <a:normAutofit/>
          </a:bodyPr>
          <a:lstStyle/>
          <a:p>
            <a:r>
              <a:rPr lang="en-US" dirty="0">
                <a:cs typeface="Calibri Light"/>
              </a:rPr>
              <a:t>Z </a:t>
            </a:r>
            <a:r>
              <a:rPr lang="en-US" dirty="0" err="1">
                <a:cs typeface="Calibri Light"/>
              </a:rPr>
              <a:t>czego</a:t>
            </a:r>
            <a:r>
              <a:rPr lang="en-US" dirty="0">
                <a:cs typeface="Calibri Light"/>
              </a:rPr>
              <a:t> </a:t>
            </a:r>
            <a:r>
              <a:rPr lang="en-US" dirty="0" err="1">
                <a:cs typeface="Calibri Light"/>
              </a:rPr>
              <a:t>słynie</a:t>
            </a:r>
            <a:r>
              <a:rPr lang="en-US" dirty="0">
                <a:cs typeface="Calibri Light"/>
              </a:rPr>
              <a:t> Berlin?</a:t>
            </a:r>
            <a:endParaRPr lang="en-US" dirty="0"/>
          </a:p>
        </p:txBody>
      </p:sp>
      <p:pic>
        <p:nvPicPr>
          <p:cNvPr id="7" name="Picture 8" descr="A large building with a fountain in front of it&#10;&#10;Description automatically generated">
            <a:extLst>
              <a:ext uri="{FF2B5EF4-FFF2-40B4-BE49-F238E27FC236}">
                <a16:creationId xmlns:a16="http://schemas.microsoft.com/office/drawing/2014/main" xmlns="" id="{2CAB58AA-F48E-4672-BBA0-5EA56870FB91}"/>
              </a:ext>
            </a:extLst>
          </p:cNvPr>
          <p:cNvPicPr>
            <a:picLocks noChangeAspect="1"/>
          </p:cNvPicPr>
          <p:nvPr/>
        </p:nvPicPr>
        <p:blipFill rotWithShape="1">
          <a:blip r:embed="rId2" cstate="print"/>
          <a:srcRect l="26864" r="2439" b="1"/>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3" name="Content Placeholder 2">
            <a:extLst>
              <a:ext uri="{FF2B5EF4-FFF2-40B4-BE49-F238E27FC236}">
                <a16:creationId xmlns:a16="http://schemas.microsoft.com/office/drawing/2014/main" xmlns="" id="{521C4F36-FAE0-407C-ACBE-256813687280}"/>
              </a:ext>
            </a:extLst>
          </p:cNvPr>
          <p:cNvSpPr>
            <a:spLocks noGrp="1"/>
          </p:cNvSpPr>
          <p:nvPr>
            <p:ph idx="1"/>
          </p:nvPr>
        </p:nvSpPr>
        <p:spPr>
          <a:xfrm>
            <a:off x="7320465" y="2194102"/>
            <a:ext cx="4140013" cy="3908586"/>
          </a:xfrm>
        </p:spPr>
        <p:txBody>
          <a:bodyPr vert="horz" lIns="91440" tIns="45720" rIns="91440" bIns="45720" rtlCol="0">
            <a:normAutofit/>
          </a:bodyPr>
          <a:lstStyle/>
          <a:p>
            <a:r>
              <a:rPr lang="en-US" sz="2000" dirty="0">
                <a:ea typeface="+mn-lt"/>
                <a:cs typeface="+mn-lt"/>
              </a:rPr>
              <a:t>3.Najważniejsze </a:t>
            </a:r>
            <a:r>
              <a:rPr lang="en-US" sz="2000">
                <a:ea typeface="+mn-lt"/>
                <a:cs typeface="+mn-lt"/>
              </a:rPr>
              <a:t>atrakcje</a:t>
            </a:r>
            <a:r>
              <a:rPr lang="en-US" sz="2000" dirty="0">
                <a:ea typeface="+mn-lt"/>
                <a:cs typeface="+mn-lt"/>
              </a:rPr>
              <a:t> Berlina </a:t>
            </a:r>
            <a:r>
              <a:rPr lang="en-US" sz="2000">
                <a:ea typeface="+mn-lt"/>
                <a:cs typeface="+mn-lt"/>
              </a:rPr>
              <a:t>Aleksanderplatz</a:t>
            </a:r>
            <a:r>
              <a:rPr lang="en-US" sz="2000" dirty="0">
                <a:ea typeface="+mn-lt"/>
                <a:cs typeface="+mn-lt"/>
              </a:rPr>
              <a:t>. </a:t>
            </a:r>
            <a:r>
              <a:rPr lang="en-US" sz="2000">
                <a:ea typeface="+mn-lt"/>
                <a:cs typeface="+mn-lt"/>
              </a:rPr>
              <a:t>Aleksanderplatz</a:t>
            </a:r>
            <a:r>
              <a:rPr lang="en-US" sz="2000" dirty="0">
                <a:ea typeface="+mn-lt"/>
                <a:cs typeface="+mn-lt"/>
              </a:rPr>
              <a:t> to </a:t>
            </a:r>
            <a:r>
              <a:rPr lang="en-US" sz="2000">
                <a:ea typeface="+mn-lt"/>
                <a:cs typeface="+mn-lt"/>
              </a:rPr>
              <a:t>największy</a:t>
            </a:r>
            <a:r>
              <a:rPr lang="en-US" sz="2000" dirty="0">
                <a:ea typeface="+mn-lt"/>
                <a:cs typeface="+mn-lt"/>
              </a:rPr>
              <a:t> </a:t>
            </a:r>
            <a:r>
              <a:rPr lang="en-US" sz="2000">
                <a:ea typeface="+mn-lt"/>
                <a:cs typeface="+mn-lt"/>
              </a:rPr>
              <a:t>plac</a:t>
            </a:r>
            <a:r>
              <a:rPr lang="en-US" sz="2000" dirty="0">
                <a:ea typeface="+mn-lt"/>
                <a:cs typeface="+mn-lt"/>
              </a:rPr>
              <a:t> w </a:t>
            </a:r>
            <a:r>
              <a:rPr lang="en-US" sz="2000">
                <a:ea typeface="+mn-lt"/>
                <a:cs typeface="+mn-lt"/>
              </a:rPr>
              <a:t>Niemczech</a:t>
            </a:r>
            <a:r>
              <a:rPr lang="en-US" sz="2000" dirty="0">
                <a:ea typeface="+mn-lt"/>
                <a:cs typeface="+mn-lt"/>
              </a:rPr>
              <a:t> </a:t>
            </a:r>
            <a:r>
              <a:rPr lang="en-US" sz="2000">
                <a:ea typeface="+mn-lt"/>
                <a:cs typeface="+mn-lt"/>
              </a:rPr>
              <a:t>i</a:t>
            </a:r>
            <a:r>
              <a:rPr lang="en-US" sz="2000" dirty="0">
                <a:ea typeface="+mn-lt"/>
                <a:cs typeface="+mn-lt"/>
              </a:rPr>
              <a:t> </a:t>
            </a:r>
            <a:r>
              <a:rPr lang="en-US" sz="2000">
                <a:ea typeface="+mn-lt"/>
                <a:cs typeface="+mn-lt"/>
              </a:rPr>
              <a:t>główny</a:t>
            </a:r>
            <a:r>
              <a:rPr lang="en-US" sz="2000" dirty="0">
                <a:ea typeface="+mn-lt"/>
                <a:cs typeface="+mn-lt"/>
              </a:rPr>
              <a:t> </a:t>
            </a:r>
            <a:r>
              <a:rPr lang="en-US" sz="2000">
                <a:ea typeface="+mn-lt"/>
                <a:cs typeface="+mn-lt"/>
              </a:rPr>
              <a:t>węzeł</a:t>
            </a:r>
            <a:r>
              <a:rPr lang="en-US" sz="2000" dirty="0">
                <a:ea typeface="+mn-lt"/>
                <a:cs typeface="+mn-lt"/>
              </a:rPr>
              <a:t> </a:t>
            </a:r>
            <a:r>
              <a:rPr lang="en-US" sz="2000">
                <a:ea typeface="+mn-lt"/>
                <a:cs typeface="+mn-lt"/>
              </a:rPr>
              <a:t>komunikacyjny</a:t>
            </a:r>
            <a:r>
              <a:rPr lang="en-US" sz="2000" dirty="0">
                <a:ea typeface="+mn-lt"/>
                <a:cs typeface="+mn-lt"/>
              </a:rPr>
              <a:t> w </a:t>
            </a:r>
            <a:r>
              <a:rPr lang="en-US" sz="2000">
                <a:ea typeface="+mn-lt"/>
                <a:cs typeface="+mn-lt"/>
              </a:rPr>
              <a:t>mieście</a:t>
            </a:r>
            <a:r>
              <a:rPr lang="en-US" sz="2000" dirty="0">
                <a:ea typeface="+mn-lt"/>
                <a:cs typeface="+mn-lt"/>
              </a:rPr>
              <a:t>. </a:t>
            </a:r>
            <a:r>
              <a:rPr lang="en-US" sz="2000">
                <a:ea typeface="+mn-lt"/>
                <a:cs typeface="+mn-lt"/>
              </a:rPr>
              <a:t>Wieża</a:t>
            </a:r>
            <a:r>
              <a:rPr lang="en-US" sz="2000" dirty="0">
                <a:ea typeface="+mn-lt"/>
                <a:cs typeface="+mn-lt"/>
              </a:rPr>
              <a:t> </a:t>
            </a:r>
            <a:r>
              <a:rPr lang="en-US" sz="2000">
                <a:ea typeface="+mn-lt"/>
                <a:cs typeface="+mn-lt"/>
              </a:rPr>
              <a:t>telewizyjna</a:t>
            </a:r>
            <a:r>
              <a:rPr lang="en-US" sz="2000" dirty="0">
                <a:ea typeface="+mn-lt"/>
                <a:cs typeface="+mn-lt"/>
              </a:rPr>
              <a:t> (Berliner </a:t>
            </a:r>
            <a:r>
              <a:rPr lang="en-US" sz="2000">
                <a:ea typeface="+mn-lt"/>
                <a:cs typeface="+mn-lt"/>
              </a:rPr>
              <a:t>Fernsehturm</a:t>
            </a:r>
            <a:r>
              <a:rPr lang="en-US" sz="2000" dirty="0">
                <a:ea typeface="+mn-lt"/>
                <a:cs typeface="+mn-lt"/>
              </a:rPr>
              <a:t>) </a:t>
            </a:r>
            <a:r>
              <a:rPr lang="en-US" sz="2000">
                <a:ea typeface="+mn-lt"/>
                <a:cs typeface="+mn-lt"/>
              </a:rPr>
              <a:t>Kościół</a:t>
            </a:r>
            <a:r>
              <a:rPr lang="en-US" sz="2000" dirty="0">
                <a:ea typeface="+mn-lt"/>
                <a:cs typeface="+mn-lt"/>
              </a:rPr>
              <a:t> </a:t>
            </a:r>
            <a:r>
              <a:rPr lang="en-US" sz="2000">
                <a:ea typeface="+mn-lt"/>
                <a:cs typeface="+mn-lt"/>
              </a:rPr>
              <a:t>Mariacki</a:t>
            </a:r>
            <a:r>
              <a:rPr lang="en-US" sz="2000" dirty="0">
                <a:ea typeface="+mn-lt"/>
                <a:cs typeface="+mn-lt"/>
              </a:rPr>
              <a:t> w </a:t>
            </a:r>
            <a:r>
              <a:rPr lang="en-US" sz="2000">
                <a:ea typeface="+mn-lt"/>
                <a:cs typeface="+mn-lt"/>
              </a:rPr>
              <a:t>Berlinie</a:t>
            </a:r>
            <a:r>
              <a:rPr lang="en-US" sz="2000" dirty="0">
                <a:ea typeface="+mn-lt"/>
                <a:cs typeface="+mn-lt"/>
              </a:rPr>
              <a:t>. </a:t>
            </a:r>
            <a:r>
              <a:rPr lang="en-US" sz="2000">
                <a:ea typeface="+mn-lt"/>
                <a:cs typeface="+mn-lt"/>
              </a:rPr>
              <a:t>AqaDom</a:t>
            </a:r>
            <a:r>
              <a:rPr lang="en-US" sz="2000" dirty="0">
                <a:ea typeface="+mn-lt"/>
                <a:cs typeface="+mn-lt"/>
              </a:rPr>
              <a:t> </a:t>
            </a:r>
            <a:r>
              <a:rPr lang="en-US" sz="2000">
                <a:ea typeface="+mn-lt"/>
                <a:cs typeface="+mn-lt"/>
              </a:rPr>
              <a:t>i</a:t>
            </a:r>
            <a:r>
              <a:rPr lang="en-US" sz="2000" dirty="0">
                <a:ea typeface="+mn-lt"/>
                <a:cs typeface="+mn-lt"/>
              </a:rPr>
              <a:t> SeaLife. Katedra Berlińska. </a:t>
            </a:r>
            <a:r>
              <a:rPr lang="en-US" sz="2000">
                <a:ea typeface="+mn-lt"/>
                <a:cs typeface="+mn-lt"/>
              </a:rPr>
              <a:t>Wyspa</a:t>
            </a:r>
            <a:r>
              <a:rPr lang="en-US" sz="2000" dirty="0">
                <a:ea typeface="+mn-lt"/>
                <a:cs typeface="+mn-lt"/>
              </a:rPr>
              <a:t> </a:t>
            </a:r>
            <a:r>
              <a:rPr lang="en-US" sz="2000">
                <a:ea typeface="+mn-lt"/>
                <a:cs typeface="+mn-lt"/>
              </a:rPr>
              <a:t>Muzeów</a:t>
            </a:r>
            <a:r>
              <a:rPr lang="en-US" sz="2000" dirty="0">
                <a:ea typeface="+mn-lt"/>
                <a:cs typeface="+mn-lt"/>
              </a:rPr>
              <a:t>. Brama </a:t>
            </a:r>
            <a:r>
              <a:rPr lang="en-US" sz="2000">
                <a:ea typeface="+mn-lt"/>
                <a:cs typeface="+mn-lt"/>
              </a:rPr>
              <a:t>Brandenburska</a:t>
            </a:r>
            <a:r>
              <a:rPr lang="en-US" sz="2000" dirty="0">
                <a:ea typeface="+mn-lt"/>
                <a:cs typeface="+mn-lt"/>
              </a:rPr>
              <a:t>. Reichstag (Gmach </a:t>
            </a:r>
            <a:r>
              <a:rPr lang="en-US" sz="2000">
                <a:ea typeface="+mn-lt"/>
                <a:cs typeface="+mn-lt"/>
              </a:rPr>
              <a:t>Parlamentu</a:t>
            </a:r>
            <a:r>
              <a:rPr lang="en-US" sz="2000" dirty="0">
                <a:ea typeface="+mn-lt"/>
                <a:cs typeface="+mn-lt"/>
              </a:rPr>
              <a:t> </a:t>
            </a:r>
            <a:r>
              <a:rPr lang="en-US" sz="2000">
                <a:ea typeface="+mn-lt"/>
                <a:cs typeface="+mn-lt"/>
              </a:rPr>
              <a:t>Rzeszy</a:t>
            </a:r>
            <a:r>
              <a:rPr lang="en-US" sz="2000" dirty="0">
                <a:ea typeface="+mn-lt"/>
                <a:cs typeface="+mn-lt"/>
              </a:rPr>
              <a:t> w </a:t>
            </a:r>
            <a:r>
              <a:rPr lang="en-US" sz="2000">
                <a:ea typeface="+mn-lt"/>
                <a:cs typeface="+mn-lt"/>
              </a:rPr>
              <a:t>Berlinie</a:t>
            </a:r>
            <a:r>
              <a:rPr lang="en-US" sz="2000" dirty="0">
                <a:ea typeface="+mn-lt"/>
                <a:cs typeface="+mn-lt"/>
              </a:rPr>
              <a:t> </a:t>
            </a:r>
            <a:endParaRPr lang="en-US" sz="2000" dirty="0">
              <a:cs typeface="Calibri"/>
            </a:endParaRPr>
          </a:p>
          <a:p>
            <a:endParaRPr lang="en-US" sz="2000">
              <a:cs typeface="Calibri"/>
            </a:endParaRPr>
          </a:p>
        </p:txBody>
      </p:sp>
    </p:spTree>
    <p:extLst>
      <p:ext uri="{BB962C8B-B14F-4D97-AF65-F5344CB8AC3E}">
        <p14:creationId xmlns:p14="http://schemas.microsoft.com/office/powerpoint/2010/main" xmlns="" val="8965874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8">
            <a:extLst>
              <a:ext uri="{FF2B5EF4-FFF2-40B4-BE49-F238E27FC236}">
                <a16:creationId xmlns:a16="http://schemas.microsoft.com/office/drawing/2014/main" xmlns="" id="{F13C74B1-5B17-4795-BED0-7140497B44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A378F60-2243-4446-B0C4-444D7092ED49}"/>
              </a:ext>
            </a:extLst>
          </p:cNvPr>
          <p:cNvSpPr>
            <a:spLocks noGrp="1"/>
          </p:cNvSpPr>
          <p:nvPr>
            <p:ph type="title"/>
          </p:nvPr>
        </p:nvSpPr>
        <p:spPr>
          <a:xfrm>
            <a:off x="640080" y="325369"/>
            <a:ext cx="4368602" cy="1956841"/>
          </a:xfrm>
        </p:spPr>
        <p:txBody>
          <a:bodyPr anchor="b">
            <a:normAutofit/>
          </a:bodyPr>
          <a:lstStyle/>
          <a:p>
            <a:r>
              <a:rPr lang="en-US" sz="5400">
                <a:ea typeface="+mj-lt"/>
                <a:cs typeface="+mj-lt"/>
              </a:rPr>
              <a:t>Turystyka</a:t>
            </a:r>
            <a:endParaRPr lang="en-US" sz="5400"/>
          </a:p>
        </p:txBody>
      </p:sp>
      <p:sp>
        <p:nvSpPr>
          <p:cNvPr id="14" name="sketchy line">
            <a:extLst>
              <a:ext uri="{FF2B5EF4-FFF2-40B4-BE49-F238E27FC236}">
                <a16:creationId xmlns:a16="http://schemas.microsoft.com/office/drawing/2014/main" xmlns="" id="{D4974D33-8DC5-464E-8C6D-BE58F0669C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AD2D17A8-49FA-4B5C-9DD9-16B404831BF0}"/>
              </a:ext>
            </a:extLst>
          </p:cNvPr>
          <p:cNvSpPr>
            <a:spLocks noGrp="1"/>
          </p:cNvSpPr>
          <p:nvPr>
            <p:ph idx="1"/>
          </p:nvPr>
        </p:nvSpPr>
        <p:spPr>
          <a:xfrm>
            <a:off x="640080" y="2872899"/>
            <a:ext cx="4567439" cy="3320668"/>
          </a:xfrm>
        </p:spPr>
        <p:txBody>
          <a:bodyPr vert="horz" lIns="91440" tIns="45720" rIns="91440" bIns="45720" rtlCol="0" anchor="t">
            <a:normAutofit/>
          </a:bodyPr>
          <a:lstStyle/>
          <a:p>
            <a:r>
              <a:rPr lang="en-US" sz="1500" dirty="0">
                <a:ea typeface="+mn-lt"/>
                <a:cs typeface="+mn-lt"/>
              </a:rPr>
              <a:t>4.Najpopularniejszą </a:t>
            </a:r>
            <a:r>
              <a:rPr lang="en-US" sz="1500" dirty="0" err="1">
                <a:ea typeface="+mn-lt"/>
                <a:cs typeface="+mn-lt"/>
              </a:rPr>
              <a:t>trasą</a:t>
            </a:r>
            <a:r>
              <a:rPr lang="en-US" sz="1500" dirty="0">
                <a:ea typeface="+mn-lt"/>
                <a:cs typeface="+mn-lt"/>
              </a:rPr>
              <a:t> </a:t>
            </a:r>
            <a:r>
              <a:rPr lang="en-US" sz="1500" dirty="0" err="1">
                <a:ea typeface="+mn-lt"/>
                <a:cs typeface="+mn-lt"/>
              </a:rPr>
              <a:t>turystyczną</a:t>
            </a:r>
            <a:r>
              <a:rPr lang="en-US" sz="1500" dirty="0">
                <a:ea typeface="+mn-lt"/>
                <a:cs typeface="+mn-lt"/>
              </a:rPr>
              <a:t> w </a:t>
            </a:r>
            <a:r>
              <a:rPr lang="en-US" sz="1500" dirty="0" err="1">
                <a:ea typeface="+mn-lt"/>
                <a:cs typeface="+mn-lt"/>
              </a:rPr>
              <a:t>Berlinie</a:t>
            </a:r>
            <a:r>
              <a:rPr lang="en-US" sz="1500" dirty="0">
                <a:ea typeface="+mn-lt"/>
                <a:cs typeface="+mn-lt"/>
              </a:rPr>
              <a:t> jest </a:t>
            </a:r>
            <a:r>
              <a:rPr lang="en-US" sz="1500" dirty="0" err="1">
                <a:ea typeface="+mn-lt"/>
                <a:cs typeface="+mn-lt"/>
              </a:rPr>
              <a:t>szlak</a:t>
            </a:r>
            <a:r>
              <a:rPr lang="en-US" sz="1500" dirty="0">
                <a:ea typeface="+mn-lt"/>
                <a:cs typeface="+mn-lt"/>
              </a:rPr>
              <a:t> Muru </a:t>
            </a:r>
            <a:r>
              <a:rPr lang="en-US" sz="1500" dirty="0" err="1">
                <a:ea typeface="+mn-lt"/>
                <a:cs typeface="+mn-lt"/>
              </a:rPr>
              <a:t>Berlińskiego</a:t>
            </a:r>
            <a:r>
              <a:rPr lang="en-US" sz="1500" dirty="0">
                <a:ea typeface="+mn-lt"/>
                <a:cs typeface="+mn-lt"/>
              </a:rPr>
              <a:t> (Berliner </a:t>
            </a:r>
            <a:r>
              <a:rPr lang="en-US" sz="1500" dirty="0" err="1">
                <a:ea typeface="+mn-lt"/>
                <a:cs typeface="+mn-lt"/>
              </a:rPr>
              <a:t>Mauerweg</a:t>
            </a:r>
            <a:r>
              <a:rPr lang="en-US" sz="1500" dirty="0">
                <a:ea typeface="+mn-lt"/>
                <a:cs typeface="+mn-lt"/>
              </a:rPr>
              <a:t>). </a:t>
            </a:r>
            <a:br>
              <a:rPr lang="en-US" sz="1500" dirty="0">
                <a:ea typeface="+mn-lt"/>
                <a:cs typeface="+mn-lt"/>
              </a:rPr>
            </a:br>
            <a:r>
              <a:rPr lang="en-US" sz="1500" dirty="0">
                <a:ea typeface="+mn-lt"/>
                <a:cs typeface="+mn-lt"/>
              </a:rPr>
              <a:t>Liczy ok. 160 </a:t>
            </a:r>
            <a:r>
              <a:rPr lang="en-US" sz="1500" dirty="0" err="1">
                <a:ea typeface="+mn-lt"/>
                <a:cs typeface="+mn-lt"/>
              </a:rPr>
              <a:t>kilometrów</a:t>
            </a:r>
            <a:r>
              <a:rPr lang="en-US" sz="1500" dirty="0">
                <a:ea typeface="+mn-lt"/>
                <a:cs typeface="+mn-lt"/>
              </a:rPr>
              <a:t> </a:t>
            </a:r>
            <a:r>
              <a:rPr lang="en-US" sz="1500" dirty="0" err="1">
                <a:ea typeface="+mn-lt"/>
                <a:cs typeface="+mn-lt"/>
              </a:rPr>
              <a:t>długości</a:t>
            </a:r>
            <a:r>
              <a:rPr lang="en-US" sz="1500" dirty="0">
                <a:ea typeface="+mn-lt"/>
                <a:cs typeface="+mn-lt"/>
              </a:rPr>
              <a:t>, z </a:t>
            </a:r>
            <a:r>
              <a:rPr lang="en-US" sz="1500" dirty="0" err="1">
                <a:ea typeface="+mn-lt"/>
                <a:cs typeface="+mn-lt"/>
              </a:rPr>
              <a:t>czego</a:t>
            </a:r>
            <a:r>
              <a:rPr lang="en-US" sz="1500" dirty="0">
                <a:ea typeface="+mn-lt"/>
                <a:cs typeface="+mn-lt"/>
              </a:rPr>
              <a:t> ok. 50 </a:t>
            </a:r>
            <a:r>
              <a:rPr lang="en-US" sz="1500" dirty="0" err="1">
                <a:ea typeface="+mn-lt"/>
                <a:cs typeface="+mn-lt"/>
              </a:rPr>
              <a:t>kilometrów</a:t>
            </a:r>
            <a:r>
              <a:rPr lang="en-US" sz="1500" dirty="0">
                <a:ea typeface="+mn-lt"/>
                <a:cs typeface="+mn-lt"/>
              </a:rPr>
              <a:t> </a:t>
            </a:r>
            <a:r>
              <a:rPr lang="en-US" sz="1500" dirty="0" err="1">
                <a:ea typeface="+mn-lt"/>
                <a:cs typeface="+mn-lt"/>
              </a:rPr>
              <a:t>prowadzi</a:t>
            </a:r>
            <a:r>
              <a:rPr lang="en-US" sz="1500" dirty="0">
                <a:ea typeface="+mn-lt"/>
                <a:cs typeface="+mn-lt"/>
              </a:rPr>
              <a:t> </a:t>
            </a:r>
            <a:r>
              <a:rPr lang="en-US" sz="1500" dirty="0" err="1">
                <a:ea typeface="+mn-lt"/>
                <a:cs typeface="+mn-lt"/>
              </a:rPr>
              <a:t>przez</a:t>
            </a:r>
            <a:r>
              <a:rPr lang="en-US" sz="1500" dirty="0">
                <a:ea typeface="+mn-lt"/>
                <a:cs typeface="+mn-lt"/>
              </a:rPr>
              <a:t> </a:t>
            </a:r>
            <a:r>
              <a:rPr lang="en-US" sz="1500" dirty="0" err="1">
                <a:ea typeface="+mn-lt"/>
                <a:cs typeface="+mn-lt"/>
              </a:rPr>
              <a:t>obszar</a:t>
            </a:r>
            <a:r>
              <a:rPr lang="en-US" sz="1500" dirty="0">
                <a:ea typeface="+mn-lt"/>
                <a:cs typeface="+mn-lt"/>
              </a:rPr>
              <a:t> </a:t>
            </a:r>
            <a:r>
              <a:rPr lang="en-US" sz="1500" dirty="0" err="1">
                <a:ea typeface="+mn-lt"/>
                <a:cs typeface="+mn-lt"/>
              </a:rPr>
              <a:t>miejski</a:t>
            </a:r>
            <a:r>
              <a:rPr lang="en-US" sz="1500" dirty="0">
                <a:ea typeface="+mn-lt"/>
                <a:cs typeface="+mn-lt"/>
              </a:rPr>
              <a:t> Berlina, w </a:t>
            </a:r>
            <a:r>
              <a:rPr lang="en-US" sz="1500" dirty="0" err="1">
                <a:ea typeface="+mn-lt"/>
                <a:cs typeface="+mn-lt"/>
              </a:rPr>
              <a:t>tym</a:t>
            </a:r>
            <a:r>
              <a:rPr lang="en-US" sz="1500" dirty="0">
                <a:ea typeface="+mn-lt"/>
                <a:cs typeface="+mn-lt"/>
              </a:rPr>
              <a:t> </a:t>
            </a:r>
            <a:r>
              <a:rPr lang="en-US" sz="1500" dirty="0" err="1">
                <a:ea typeface="+mn-lt"/>
                <a:cs typeface="+mn-lt"/>
              </a:rPr>
              <a:t>ścisłe</a:t>
            </a:r>
            <a:r>
              <a:rPr lang="en-US" sz="1500" dirty="0">
                <a:ea typeface="+mn-lt"/>
                <a:cs typeface="+mn-lt"/>
              </a:rPr>
              <a:t> centrum, a </a:t>
            </a:r>
            <a:r>
              <a:rPr lang="en-US" sz="1500" dirty="0" err="1">
                <a:ea typeface="+mn-lt"/>
                <a:cs typeface="+mn-lt"/>
              </a:rPr>
              <a:t>pozostała</a:t>
            </a:r>
            <a:r>
              <a:rPr lang="en-US" sz="1500" dirty="0">
                <a:ea typeface="+mn-lt"/>
                <a:cs typeface="+mn-lt"/>
              </a:rPr>
              <a:t> </a:t>
            </a:r>
            <a:r>
              <a:rPr lang="en-US" sz="1500" dirty="0" err="1">
                <a:ea typeface="+mn-lt"/>
                <a:cs typeface="+mn-lt"/>
              </a:rPr>
              <a:t>część</a:t>
            </a:r>
            <a:r>
              <a:rPr lang="en-US" sz="1500" dirty="0">
                <a:ea typeface="+mn-lt"/>
                <a:cs typeface="+mn-lt"/>
              </a:rPr>
              <a:t> </a:t>
            </a:r>
            <a:r>
              <a:rPr lang="en-US" sz="1500" dirty="0" err="1">
                <a:ea typeface="+mn-lt"/>
                <a:cs typeface="+mn-lt"/>
              </a:rPr>
              <a:t>przez</a:t>
            </a:r>
            <a:r>
              <a:rPr lang="en-US" sz="1500" dirty="0">
                <a:ea typeface="+mn-lt"/>
                <a:cs typeface="+mn-lt"/>
              </a:rPr>
              <a:t> </a:t>
            </a:r>
            <a:r>
              <a:rPr lang="en-US" sz="1500" dirty="0" err="1">
                <a:ea typeface="+mn-lt"/>
                <a:cs typeface="+mn-lt"/>
              </a:rPr>
              <a:t>tereny</a:t>
            </a:r>
            <a:r>
              <a:rPr lang="en-US" sz="1500" dirty="0">
                <a:ea typeface="+mn-lt"/>
                <a:cs typeface="+mn-lt"/>
              </a:rPr>
              <a:t> </a:t>
            </a:r>
            <a:r>
              <a:rPr lang="en-US" sz="1500" dirty="0" err="1">
                <a:ea typeface="+mn-lt"/>
                <a:cs typeface="+mn-lt"/>
              </a:rPr>
              <a:t>podmiejskie</a:t>
            </a:r>
            <a:r>
              <a:rPr lang="en-US" sz="1500" dirty="0">
                <a:ea typeface="+mn-lt"/>
                <a:cs typeface="+mn-lt"/>
              </a:rPr>
              <a:t> </a:t>
            </a:r>
            <a:r>
              <a:rPr lang="en-US" sz="1500" dirty="0" err="1">
                <a:ea typeface="+mn-lt"/>
                <a:cs typeface="+mn-lt"/>
              </a:rPr>
              <a:t>i</a:t>
            </a:r>
            <a:r>
              <a:rPr lang="en-US" sz="1500" dirty="0">
                <a:ea typeface="+mn-lt"/>
                <a:cs typeface="+mn-lt"/>
              </a:rPr>
              <a:t> </a:t>
            </a:r>
            <a:r>
              <a:rPr lang="en-US" sz="1500" dirty="0" err="1">
                <a:ea typeface="+mn-lt"/>
                <a:cs typeface="+mn-lt"/>
              </a:rPr>
              <a:t>leśne</a:t>
            </a:r>
            <a:r>
              <a:rPr lang="en-US" sz="1500" dirty="0">
                <a:ea typeface="+mn-lt"/>
                <a:cs typeface="+mn-lt"/>
              </a:rPr>
              <a:t>. </a:t>
            </a:r>
            <a:r>
              <a:rPr lang="en-US" sz="1500" dirty="0" err="1">
                <a:ea typeface="+mn-lt"/>
                <a:cs typeface="+mn-lt"/>
              </a:rPr>
              <a:t>Pierwsza</a:t>
            </a:r>
            <a:r>
              <a:rPr lang="en-US" sz="1500" dirty="0">
                <a:ea typeface="+mn-lt"/>
                <a:cs typeface="+mn-lt"/>
              </a:rPr>
              <a:t> </a:t>
            </a:r>
            <a:r>
              <a:rPr lang="en-US" sz="1500" dirty="0" err="1">
                <a:ea typeface="+mn-lt"/>
                <a:cs typeface="+mn-lt"/>
              </a:rPr>
              <a:t>wersja</a:t>
            </a:r>
            <a:r>
              <a:rPr lang="en-US" sz="1500" dirty="0">
                <a:ea typeface="+mn-lt"/>
                <a:cs typeface="+mn-lt"/>
              </a:rPr>
              <a:t> </a:t>
            </a:r>
            <a:r>
              <a:rPr lang="en-US" sz="1500" dirty="0" err="1">
                <a:ea typeface="+mn-lt"/>
                <a:cs typeface="+mn-lt"/>
              </a:rPr>
              <a:t>trasy</a:t>
            </a:r>
            <a:r>
              <a:rPr lang="en-US" sz="1500" dirty="0">
                <a:ea typeface="+mn-lt"/>
                <a:cs typeface="+mn-lt"/>
              </a:rPr>
              <a:t> </a:t>
            </a:r>
            <a:r>
              <a:rPr lang="en-US" sz="1500" dirty="0" err="1">
                <a:ea typeface="+mn-lt"/>
                <a:cs typeface="+mn-lt"/>
              </a:rPr>
              <a:t>powstała</a:t>
            </a:r>
            <a:r>
              <a:rPr lang="en-US" sz="1500" dirty="0">
                <a:ea typeface="+mn-lt"/>
                <a:cs typeface="+mn-lt"/>
              </a:rPr>
              <a:t> w 1990 </a:t>
            </a:r>
            <a:r>
              <a:rPr lang="en-US" sz="1500" dirty="0" err="1">
                <a:ea typeface="+mn-lt"/>
                <a:cs typeface="+mn-lt"/>
              </a:rPr>
              <a:t>roku</a:t>
            </a:r>
            <a:r>
              <a:rPr lang="en-US" sz="1500" dirty="0">
                <a:ea typeface="+mn-lt"/>
                <a:cs typeface="+mn-lt"/>
              </a:rPr>
              <a:t> </a:t>
            </a:r>
            <a:r>
              <a:rPr lang="en-US" sz="1500" dirty="0" err="1">
                <a:ea typeface="+mn-lt"/>
                <a:cs typeface="+mn-lt"/>
              </a:rPr>
              <a:t>przygotowana</a:t>
            </a:r>
            <a:r>
              <a:rPr lang="en-US" sz="1500" dirty="0">
                <a:ea typeface="+mn-lt"/>
                <a:cs typeface="+mn-lt"/>
              </a:rPr>
              <a:t> </a:t>
            </a:r>
            <a:r>
              <a:rPr lang="en-US" sz="1500" dirty="0" err="1">
                <a:ea typeface="+mn-lt"/>
                <a:cs typeface="+mn-lt"/>
              </a:rPr>
              <a:t>przez</a:t>
            </a:r>
            <a:r>
              <a:rPr lang="en-US" sz="1500" dirty="0">
                <a:ea typeface="+mn-lt"/>
                <a:cs typeface="+mn-lt"/>
              </a:rPr>
              <a:t> </a:t>
            </a:r>
            <a:r>
              <a:rPr lang="en-US" sz="1500" dirty="0" err="1">
                <a:ea typeface="+mn-lt"/>
                <a:cs typeface="+mn-lt"/>
              </a:rPr>
              <a:t>Powszechny</a:t>
            </a:r>
            <a:r>
              <a:rPr lang="en-US" sz="1500" dirty="0">
                <a:ea typeface="+mn-lt"/>
                <a:cs typeface="+mn-lt"/>
              </a:rPr>
              <a:t> </a:t>
            </a:r>
            <a:r>
              <a:rPr lang="en-US" sz="1500" dirty="0" err="1">
                <a:ea typeface="+mn-lt"/>
                <a:cs typeface="+mn-lt"/>
              </a:rPr>
              <a:t>Niemiecki</a:t>
            </a:r>
            <a:r>
              <a:rPr lang="en-US" sz="1500" dirty="0">
                <a:ea typeface="+mn-lt"/>
                <a:cs typeface="+mn-lt"/>
              </a:rPr>
              <a:t> Klub </a:t>
            </a:r>
            <a:r>
              <a:rPr lang="en-US" sz="1500" dirty="0" err="1">
                <a:ea typeface="+mn-lt"/>
                <a:cs typeface="+mn-lt"/>
              </a:rPr>
              <a:t>Rowerowy</a:t>
            </a:r>
            <a:r>
              <a:rPr lang="en-US" sz="1500" dirty="0">
                <a:ea typeface="+mn-lt"/>
                <a:cs typeface="+mn-lt"/>
              </a:rPr>
              <a:t> (Allgemeine Deutsche </a:t>
            </a:r>
            <a:r>
              <a:rPr lang="en-US" sz="1500" dirty="0" err="1">
                <a:ea typeface="+mn-lt"/>
                <a:cs typeface="+mn-lt"/>
              </a:rPr>
              <a:t>Fahrrad</a:t>
            </a:r>
            <a:r>
              <a:rPr lang="en-US" sz="1500" dirty="0">
                <a:ea typeface="+mn-lt"/>
                <a:cs typeface="+mn-lt"/>
              </a:rPr>
              <a:t>-Club) z </a:t>
            </a:r>
            <a:r>
              <a:rPr lang="en-US" sz="1500" dirty="0" err="1">
                <a:ea typeface="+mn-lt"/>
                <a:cs typeface="+mn-lt"/>
              </a:rPr>
              <a:t>myślą</a:t>
            </a:r>
            <a:r>
              <a:rPr lang="en-US" sz="1500" dirty="0">
                <a:ea typeface="+mn-lt"/>
                <a:cs typeface="+mn-lt"/>
              </a:rPr>
              <a:t> o </a:t>
            </a:r>
            <a:r>
              <a:rPr lang="en-US" sz="1500" dirty="0" err="1">
                <a:ea typeface="+mn-lt"/>
                <a:cs typeface="+mn-lt"/>
              </a:rPr>
              <a:t>turystach</a:t>
            </a:r>
            <a:r>
              <a:rPr lang="en-US" sz="1500" dirty="0">
                <a:ea typeface="+mn-lt"/>
                <a:cs typeface="+mn-lt"/>
              </a:rPr>
              <a:t> </a:t>
            </a:r>
            <a:r>
              <a:rPr lang="en-US" sz="1500" dirty="0" err="1">
                <a:ea typeface="+mn-lt"/>
                <a:cs typeface="+mn-lt"/>
              </a:rPr>
              <a:t>pieszych</a:t>
            </a:r>
            <a:r>
              <a:rPr lang="en-US" sz="1500" dirty="0">
                <a:ea typeface="+mn-lt"/>
                <a:cs typeface="+mn-lt"/>
              </a:rPr>
              <a:t> </a:t>
            </a:r>
            <a:r>
              <a:rPr lang="en-US" sz="1500" dirty="0" err="1">
                <a:ea typeface="+mn-lt"/>
                <a:cs typeface="+mn-lt"/>
              </a:rPr>
              <a:t>i</a:t>
            </a:r>
            <a:r>
              <a:rPr lang="en-US" sz="1500" dirty="0">
                <a:ea typeface="+mn-lt"/>
                <a:cs typeface="+mn-lt"/>
              </a:rPr>
              <a:t> </a:t>
            </a:r>
            <a:r>
              <a:rPr lang="en-US" sz="1500" dirty="0" err="1">
                <a:ea typeface="+mn-lt"/>
                <a:cs typeface="+mn-lt"/>
              </a:rPr>
              <a:t>rowerowych</a:t>
            </a:r>
            <a:r>
              <a:rPr lang="en-US" sz="1500" dirty="0">
                <a:ea typeface="+mn-lt"/>
                <a:cs typeface="+mn-lt"/>
              </a:rPr>
              <a:t>. </a:t>
            </a:r>
            <a:r>
              <a:rPr lang="en-US" sz="1500" dirty="0" err="1">
                <a:ea typeface="+mn-lt"/>
                <a:cs typeface="+mn-lt"/>
              </a:rPr>
              <a:t>Przebieg</a:t>
            </a:r>
            <a:r>
              <a:rPr lang="en-US" sz="1500" dirty="0">
                <a:ea typeface="+mn-lt"/>
                <a:cs typeface="+mn-lt"/>
              </a:rPr>
              <a:t> </a:t>
            </a:r>
            <a:r>
              <a:rPr lang="en-US" sz="1500" dirty="0" err="1">
                <a:ea typeface="+mn-lt"/>
                <a:cs typeface="+mn-lt"/>
              </a:rPr>
              <a:t>wyznaczają</a:t>
            </a:r>
            <a:r>
              <a:rPr lang="en-US" sz="1500" dirty="0">
                <a:ea typeface="+mn-lt"/>
                <a:cs typeface="+mn-lt"/>
              </a:rPr>
              <a:t> </a:t>
            </a:r>
            <a:r>
              <a:rPr lang="en-US" sz="1500" dirty="0" err="1">
                <a:ea typeface="+mn-lt"/>
                <a:cs typeface="+mn-lt"/>
              </a:rPr>
              <a:t>poziome</a:t>
            </a:r>
            <a:r>
              <a:rPr lang="en-US" sz="1500" dirty="0">
                <a:ea typeface="+mn-lt"/>
                <a:cs typeface="+mn-lt"/>
              </a:rPr>
              <a:t> </a:t>
            </a:r>
            <a:r>
              <a:rPr lang="en-US" sz="1500" dirty="0" err="1">
                <a:ea typeface="+mn-lt"/>
                <a:cs typeface="+mn-lt"/>
              </a:rPr>
              <a:t>tabliczki</a:t>
            </a:r>
            <a:r>
              <a:rPr lang="en-US" sz="1500" dirty="0">
                <a:ea typeface="+mn-lt"/>
                <a:cs typeface="+mn-lt"/>
              </a:rPr>
              <a:t> z </a:t>
            </a:r>
            <a:r>
              <a:rPr lang="en-US" sz="1500" dirty="0" err="1">
                <a:ea typeface="+mn-lt"/>
                <a:cs typeface="+mn-lt"/>
              </a:rPr>
              <a:t>sylwetką</a:t>
            </a:r>
            <a:r>
              <a:rPr lang="en-US" sz="1500" dirty="0">
                <a:ea typeface="+mn-lt"/>
                <a:cs typeface="+mn-lt"/>
              </a:rPr>
              <a:t> </a:t>
            </a:r>
            <a:r>
              <a:rPr lang="en-US" sz="1500" dirty="0" err="1">
                <a:ea typeface="+mn-lt"/>
                <a:cs typeface="+mn-lt"/>
              </a:rPr>
              <a:t>wieży</a:t>
            </a:r>
            <a:r>
              <a:rPr lang="en-US" sz="1500" dirty="0">
                <a:ea typeface="+mn-lt"/>
                <a:cs typeface="+mn-lt"/>
              </a:rPr>
              <a:t> </a:t>
            </a:r>
            <a:r>
              <a:rPr lang="en-US" sz="1500" dirty="0" err="1">
                <a:ea typeface="+mn-lt"/>
                <a:cs typeface="+mn-lt"/>
              </a:rPr>
              <a:t>obserwacyjnej</a:t>
            </a:r>
            <a:r>
              <a:rPr lang="en-US" sz="1500" dirty="0">
                <a:ea typeface="+mn-lt"/>
                <a:cs typeface="+mn-lt"/>
              </a:rPr>
              <a:t>. Na </a:t>
            </a:r>
            <a:r>
              <a:rPr lang="en-US" sz="1500" dirty="0" err="1">
                <a:ea typeface="+mn-lt"/>
                <a:cs typeface="+mn-lt"/>
              </a:rPr>
              <a:t>trasie</a:t>
            </a:r>
            <a:r>
              <a:rPr lang="en-US" sz="1500" dirty="0">
                <a:ea typeface="+mn-lt"/>
                <a:cs typeface="+mn-lt"/>
              </a:rPr>
              <a:t> </a:t>
            </a:r>
            <a:r>
              <a:rPr lang="en-US" sz="1500" dirty="0" err="1">
                <a:ea typeface="+mn-lt"/>
                <a:cs typeface="+mn-lt"/>
              </a:rPr>
              <a:t>są</a:t>
            </a:r>
            <a:r>
              <a:rPr lang="en-US" sz="1500" dirty="0">
                <a:ea typeface="+mn-lt"/>
                <a:cs typeface="+mn-lt"/>
              </a:rPr>
              <a:t> m.in. Reichstag, Brama </a:t>
            </a:r>
            <a:r>
              <a:rPr lang="en-US" sz="1500" dirty="0" err="1">
                <a:ea typeface="+mn-lt"/>
                <a:cs typeface="+mn-lt"/>
              </a:rPr>
              <a:t>Brandenburska</a:t>
            </a:r>
            <a:r>
              <a:rPr lang="en-US" sz="1500" dirty="0">
                <a:ea typeface="+mn-lt"/>
                <a:cs typeface="+mn-lt"/>
              </a:rPr>
              <a:t>, </a:t>
            </a:r>
            <a:r>
              <a:rPr lang="en-US" sz="1500" dirty="0" err="1">
                <a:ea typeface="+mn-lt"/>
                <a:cs typeface="+mn-lt"/>
              </a:rPr>
              <a:t>Pomnik</a:t>
            </a:r>
            <a:r>
              <a:rPr lang="en-US" sz="1500" dirty="0">
                <a:ea typeface="+mn-lt"/>
                <a:cs typeface="+mn-lt"/>
              </a:rPr>
              <a:t> </a:t>
            </a:r>
            <a:r>
              <a:rPr lang="en-US" sz="1500" dirty="0" err="1">
                <a:ea typeface="+mn-lt"/>
                <a:cs typeface="+mn-lt"/>
              </a:rPr>
              <a:t>Pomordowanych</a:t>
            </a:r>
            <a:r>
              <a:rPr lang="en-US" sz="1500" dirty="0">
                <a:ea typeface="+mn-lt"/>
                <a:cs typeface="+mn-lt"/>
              </a:rPr>
              <a:t> </a:t>
            </a:r>
            <a:r>
              <a:rPr lang="en-US" sz="1500" dirty="0" err="1">
                <a:ea typeface="+mn-lt"/>
                <a:cs typeface="+mn-lt"/>
              </a:rPr>
              <a:t>Żydów</a:t>
            </a:r>
            <a:r>
              <a:rPr lang="en-US" sz="1500" dirty="0">
                <a:ea typeface="+mn-lt"/>
                <a:cs typeface="+mn-lt"/>
              </a:rPr>
              <a:t> </a:t>
            </a:r>
            <a:r>
              <a:rPr lang="en-US" sz="1500" dirty="0" err="1">
                <a:ea typeface="+mn-lt"/>
                <a:cs typeface="+mn-lt"/>
              </a:rPr>
              <a:t>Europy</a:t>
            </a:r>
            <a:r>
              <a:rPr lang="en-US" sz="1500" dirty="0">
                <a:ea typeface="+mn-lt"/>
                <a:cs typeface="+mn-lt"/>
              </a:rPr>
              <a:t>, East Side Gallery </a:t>
            </a:r>
            <a:r>
              <a:rPr lang="en-US" sz="1500" dirty="0" err="1">
                <a:ea typeface="+mn-lt"/>
                <a:cs typeface="+mn-lt"/>
              </a:rPr>
              <a:t>i</a:t>
            </a:r>
            <a:r>
              <a:rPr lang="en-US" sz="1500" dirty="0">
                <a:ea typeface="+mn-lt"/>
                <a:cs typeface="+mn-lt"/>
              </a:rPr>
              <a:t> Most </a:t>
            </a:r>
            <a:r>
              <a:rPr lang="en-US" sz="1500" dirty="0" err="1">
                <a:ea typeface="+mn-lt"/>
                <a:cs typeface="+mn-lt"/>
              </a:rPr>
              <a:t>Glienicke</a:t>
            </a:r>
            <a:r>
              <a:rPr lang="en-US" sz="1500" dirty="0">
                <a:ea typeface="+mn-lt"/>
                <a:cs typeface="+mn-lt"/>
              </a:rPr>
              <a:t>.</a:t>
            </a:r>
            <a:endParaRPr lang="en-US" sz="1500" dirty="0">
              <a:cs typeface="Calibri"/>
            </a:endParaRPr>
          </a:p>
          <a:p>
            <a:endParaRPr lang="en-US" sz="1500">
              <a:cs typeface="Calibri"/>
            </a:endParaRPr>
          </a:p>
        </p:txBody>
      </p:sp>
      <p:pic>
        <p:nvPicPr>
          <p:cNvPr id="4" name="Picture 4" descr="A picture containing sky, outdoor, people, crowd&#10;&#10;Description automatically generated">
            <a:extLst>
              <a:ext uri="{FF2B5EF4-FFF2-40B4-BE49-F238E27FC236}">
                <a16:creationId xmlns:a16="http://schemas.microsoft.com/office/drawing/2014/main" xmlns="" id="{1AC4DD04-BB3C-4DA5-B118-05C0A189475D}"/>
              </a:ext>
            </a:extLst>
          </p:cNvPr>
          <p:cNvPicPr>
            <a:picLocks noChangeAspect="1"/>
          </p:cNvPicPr>
          <p:nvPr/>
        </p:nvPicPr>
        <p:blipFill rotWithShape="1">
          <a:blip r:embed="rId2" cstate="print"/>
          <a:srcRect l="11141" r="2566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xmlns="" val="249215420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2C9CC9-9862-4313-8BFB-D275020EE1C1}"/>
              </a:ext>
            </a:extLst>
          </p:cNvPr>
          <p:cNvSpPr>
            <a:spLocks noGrp="1"/>
          </p:cNvSpPr>
          <p:nvPr>
            <p:ph type="title"/>
          </p:nvPr>
        </p:nvSpPr>
        <p:spPr>
          <a:xfrm>
            <a:off x="481013" y="3752849"/>
            <a:ext cx="3290887" cy="2452687"/>
          </a:xfrm>
        </p:spPr>
        <p:txBody>
          <a:bodyPr anchor="ctr">
            <a:normAutofit/>
          </a:bodyPr>
          <a:lstStyle/>
          <a:p>
            <a:r>
              <a:rPr lang="en-US" sz="3600">
                <a:cs typeface="Calibri Light"/>
              </a:rPr>
              <a:t>Gospodarka</a:t>
            </a:r>
          </a:p>
        </p:txBody>
      </p:sp>
      <p:pic>
        <p:nvPicPr>
          <p:cNvPr id="4" name="Picture 4" descr="A picture containing grass, sky, outdoor, nature&#10;&#10;Description automatically generated">
            <a:extLst>
              <a:ext uri="{FF2B5EF4-FFF2-40B4-BE49-F238E27FC236}">
                <a16:creationId xmlns:a16="http://schemas.microsoft.com/office/drawing/2014/main" xmlns="" id="{EBAC45F9-1FF1-4C22-9397-D21851682D75}"/>
              </a:ext>
            </a:extLst>
          </p:cNvPr>
          <p:cNvPicPr>
            <a:picLocks noChangeAspect="1"/>
          </p:cNvPicPr>
          <p:nvPr/>
        </p:nvPicPr>
        <p:blipFill rotWithShape="1">
          <a:blip r:embed="rId2" cstate="print"/>
          <a:srcRect t="38472" b="7421"/>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01F7A525-B239-4D4E-A26F-F9CB9EEC9D8B}"/>
              </a:ext>
            </a:extLst>
          </p:cNvPr>
          <p:cNvSpPr>
            <a:spLocks noGrp="1"/>
          </p:cNvSpPr>
          <p:nvPr>
            <p:ph idx="1"/>
          </p:nvPr>
        </p:nvSpPr>
        <p:spPr>
          <a:xfrm>
            <a:off x="2976207" y="3752850"/>
            <a:ext cx="8923688" cy="3071812"/>
          </a:xfrm>
        </p:spPr>
        <p:txBody>
          <a:bodyPr vert="horz" lIns="91440" tIns="45720" rIns="91440" bIns="45720" rtlCol="0" anchor="ctr">
            <a:noAutofit/>
          </a:bodyPr>
          <a:lstStyle/>
          <a:p>
            <a:r>
              <a:rPr lang="en-US" sz="1800" b="1" dirty="0">
                <a:ea typeface="+mn-lt"/>
                <a:cs typeface="+mn-lt"/>
              </a:rPr>
              <a:t>5.Berlin jest </a:t>
            </a:r>
            <a:r>
              <a:rPr lang="en-US" sz="1800" b="1" dirty="0" err="1">
                <a:ea typeface="+mn-lt"/>
                <a:cs typeface="+mn-lt"/>
              </a:rPr>
              <a:t>ważnym</a:t>
            </a:r>
            <a:r>
              <a:rPr lang="en-US" sz="1800" b="1" dirty="0">
                <a:ea typeface="+mn-lt"/>
                <a:cs typeface="+mn-lt"/>
              </a:rPr>
              <a:t> </a:t>
            </a:r>
            <a:r>
              <a:rPr lang="en-US" sz="1800" b="1" dirty="0" err="1">
                <a:ea typeface="+mn-lt"/>
                <a:cs typeface="+mn-lt"/>
              </a:rPr>
              <a:t>ośrodkiem</a:t>
            </a:r>
            <a:r>
              <a:rPr lang="en-US" sz="1800" b="1" dirty="0">
                <a:ea typeface="+mn-lt"/>
                <a:cs typeface="+mn-lt"/>
              </a:rPr>
              <a:t> </a:t>
            </a:r>
            <a:r>
              <a:rPr lang="en-US" sz="1800" b="1" dirty="0" err="1">
                <a:ea typeface="+mn-lt"/>
                <a:cs typeface="+mn-lt"/>
              </a:rPr>
              <a:t>gospodarczym</a:t>
            </a:r>
            <a:r>
              <a:rPr lang="en-US" sz="1800" b="1" dirty="0">
                <a:ea typeface="+mn-lt"/>
                <a:cs typeface="+mn-lt"/>
              </a:rPr>
              <a:t> </a:t>
            </a:r>
            <a:r>
              <a:rPr lang="en-US" sz="1800" b="1" dirty="0" err="1">
                <a:ea typeface="+mn-lt"/>
                <a:cs typeface="+mn-lt"/>
              </a:rPr>
              <a:t>i</a:t>
            </a:r>
            <a:r>
              <a:rPr lang="en-US" sz="1800" b="1" dirty="0">
                <a:ea typeface="+mn-lt"/>
                <a:cs typeface="+mn-lt"/>
              </a:rPr>
              <a:t> </a:t>
            </a:r>
            <a:r>
              <a:rPr lang="en-US" sz="1800" b="1" dirty="0" err="1">
                <a:ea typeface="+mn-lt"/>
                <a:cs typeface="+mn-lt"/>
              </a:rPr>
              <a:t>finansowym</a:t>
            </a:r>
            <a:r>
              <a:rPr lang="en-US" sz="1800" b="1" dirty="0">
                <a:ea typeface="+mn-lt"/>
                <a:cs typeface="+mn-lt"/>
              </a:rPr>
              <a:t>. Przemysł, </a:t>
            </a:r>
            <a:r>
              <a:rPr lang="en-US" sz="1800" b="1" dirty="0" err="1">
                <a:ea typeface="+mn-lt"/>
                <a:cs typeface="+mn-lt"/>
              </a:rPr>
              <a:t>głównie</a:t>
            </a:r>
            <a:r>
              <a:rPr lang="en-US" sz="1800" b="1" dirty="0">
                <a:ea typeface="+mn-lt"/>
                <a:cs typeface="+mn-lt"/>
              </a:rPr>
              <a:t> </a:t>
            </a:r>
            <a:r>
              <a:rPr lang="en-US" sz="1800" b="1" dirty="0" err="1">
                <a:ea typeface="+mn-lt"/>
                <a:cs typeface="+mn-lt"/>
              </a:rPr>
              <a:t>elektroniczny</a:t>
            </a:r>
            <a:r>
              <a:rPr lang="en-US" sz="1800" b="1" dirty="0">
                <a:ea typeface="+mn-lt"/>
                <a:cs typeface="+mn-lt"/>
              </a:rPr>
              <a:t> (m.in. Siemens, AEG), </a:t>
            </a:r>
            <a:r>
              <a:rPr lang="en-US" sz="1800" b="1" dirty="0" err="1">
                <a:ea typeface="+mn-lt"/>
                <a:cs typeface="+mn-lt"/>
              </a:rPr>
              <a:t>maszynowy</a:t>
            </a:r>
            <a:r>
              <a:rPr lang="en-US" sz="1800" b="1" dirty="0">
                <a:ea typeface="+mn-lt"/>
                <a:cs typeface="+mn-lt"/>
              </a:rPr>
              <a:t>, </a:t>
            </a:r>
            <a:r>
              <a:rPr lang="en-US" sz="1800" b="1" dirty="0" err="1">
                <a:ea typeface="+mn-lt"/>
                <a:cs typeface="+mn-lt"/>
              </a:rPr>
              <a:t>środków</a:t>
            </a:r>
            <a:r>
              <a:rPr lang="en-US" sz="1800" b="1" dirty="0">
                <a:ea typeface="+mn-lt"/>
                <a:cs typeface="+mn-lt"/>
              </a:rPr>
              <a:t> </a:t>
            </a:r>
            <a:r>
              <a:rPr lang="en-US" sz="1800" b="1" dirty="0" err="1">
                <a:ea typeface="+mn-lt"/>
                <a:cs typeface="+mn-lt"/>
              </a:rPr>
              <a:t>transportu</a:t>
            </a:r>
            <a:r>
              <a:rPr lang="en-US" sz="1800" b="1" dirty="0">
                <a:ea typeface="+mn-lt"/>
                <a:cs typeface="+mn-lt"/>
              </a:rPr>
              <a:t> </a:t>
            </a:r>
            <a:r>
              <a:rPr lang="en-US" sz="1800" b="1" dirty="0" err="1">
                <a:ea typeface="+mn-lt"/>
                <a:cs typeface="+mn-lt"/>
              </a:rPr>
              <a:t>i</a:t>
            </a:r>
            <a:r>
              <a:rPr lang="en-US" sz="1800" b="1" dirty="0">
                <a:ea typeface="+mn-lt"/>
                <a:cs typeface="+mn-lt"/>
              </a:rPr>
              <a:t> </a:t>
            </a:r>
            <a:r>
              <a:rPr lang="en-US" sz="1800" b="1" dirty="0" err="1">
                <a:ea typeface="+mn-lt"/>
                <a:cs typeface="+mn-lt"/>
              </a:rPr>
              <a:t>odzieżowy</a:t>
            </a:r>
            <a:r>
              <a:rPr lang="en-US" sz="1800" b="1" dirty="0">
                <a:ea typeface="+mn-lt"/>
                <a:cs typeface="+mn-lt"/>
              </a:rPr>
              <a:t>. Miasto </a:t>
            </a:r>
            <a:r>
              <a:rPr lang="en-US" sz="1800" b="1" dirty="0" err="1">
                <a:ea typeface="+mn-lt"/>
                <a:cs typeface="+mn-lt"/>
              </a:rPr>
              <a:t>stanowi</a:t>
            </a:r>
            <a:r>
              <a:rPr lang="en-US" sz="1800" b="1" dirty="0">
                <a:ea typeface="+mn-lt"/>
                <a:cs typeface="+mn-lt"/>
              </a:rPr>
              <a:t> </a:t>
            </a:r>
            <a:r>
              <a:rPr lang="en-US" sz="1800" b="1" dirty="0" err="1">
                <a:ea typeface="+mn-lt"/>
                <a:cs typeface="+mn-lt"/>
              </a:rPr>
              <a:t>ważny</a:t>
            </a:r>
            <a:r>
              <a:rPr lang="en-US" sz="1800" b="1" dirty="0">
                <a:ea typeface="+mn-lt"/>
                <a:cs typeface="+mn-lt"/>
              </a:rPr>
              <a:t> </a:t>
            </a:r>
            <a:r>
              <a:rPr lang="en-US" sz="1800" b="1" dirty="0" err="1">
                <a:ea typeface="+mn-lt"/>
                <a:cs typeface="+mn-lt"/>
              </a:rPr>
              <a:t>ośrodek</a:t>
            </a:r>
            <a:r>
              <a:rPr lang="en-US" sz="1800" b="1" dirty="0">
                <a:ea typeface="+mn-lt"/>
                <a:cs typeface="+mn-lt"/>
              </a:rPr>
              <a:t> </a:t>
            </a:r>
            <a:r>
              <a:rPr lang="en-US" sz="1800" b="1" dirty="0" err="1">
                <a:ea typeface="+mn-lt"/>
                <a:cs typeface="+mn-lt"/>
              </a:rPr>
              <a:t>handlowy</a:t>
            </a:r>
            <a:r>
              <a:rPr lang="en-US" sz="1800" b="1" dirty="0">
                <a:ea typeface="+mn-lt"/>
                <a:cs typeface="+mn-lt"/>
              </a:rPr>
              <a:t> </a:t>
            </a:r>
            <a:r>
              <a:rPr lang="en-US" sz="1800" b="1" dirty="0" err="1">
                <a:ea typeface="+mn-lt"/>
                <a:cs typeface="+mn-lt"/>
              </a:rPr>
              <a:t>organizujący</a:t>
            </a:r>
            <a:r>
              <a:rPr lang="en-US" sz="1800" b="1" dirty="0">
                <a:ea typeface="+mn-lt"/>
                <a:cs typeface="+mn-lt"/>
              </a:rPr>
              <a:t> </a:t>
            </a:r>
            <a:r>
              <a:rPr lang="en-US" sz="1800" b="1" dirty="0" err="1">
                <a:ea typeface="+mn-lt"/>
                <a:cs typeface="+mn-lt"/>
              </a:rPr>
              <a:t>międzynarodowe</a:t>
            </a:r>
            <a:r>
              <a:rPr lang="en-US" sz="1800" b="1" dirty="0">
                <a:ea typeface="+mn-lt"/>
                <a:cs typeface="+mn-lt"/>
              </a:rPr>
              <a:t> </a:t>
            </a:r>
            <a:r>
              <a:rPr lang="en-US" sz="1800" b="1" dirty="0" err="1">
                <a:ea typeface="+mn-lt"/>
                <a:cs typeface="+mn-lt"/>
              </a:rPr>
              <a:t>targi</a:t>
            </a:r>
            <a:r>
              <a:rPr lang="en-US" sz="1800" b="1" dirty="0">
                <a:ea typeface="+mn-lt"/>
                <a:cs typeface="+mn-lt"/>
              </a:rPr>
              <a:t> </a:t>
            </a:r>
            <a:r>
              <a:rPr lang="en-US" sz="1800" b="1" dirty="0" err="1">
                <a:ea typeface="+mn-lt"/>
                <a:cs typeface="+mn-lt"/>
              </a:rPr>
              <a:t>i</a:t>
            </a:r>
            <a:r>
              <a:rPr lang="en-US" sz="1800" b="1" dirty="0">
                <a:ea typeface="+mn-lt"/>
                <a:cs typeface="+mn-lt"/>
              </a:rPr>
              <a:t> </a:t>
            </a:r>
            <a:r>
              <a:rPr lang="en-US" sz="1800" b="1" dirty="0" err="1">
                <a:ea typeface="+mn-lt"/>
                <a:cs typeface="+mn-lt"/>
              </a:rPr>
              <a:t>wystawy</a:t>
            </a:r>
            <a:r>
              <a:rPr lang="en-US" sz="1800" b="1" dirty="0">
                <a:ea typeface="+mn-lt"/>
                <a:cs typeface="+mn-lt"/>
              </a:rPr>
              <a:t> o </a:t>
            </a:r>
            <a:r>
              <a:rPr lang="en-US" sz="1800" b="1" dirty="0" err="1">
                <a:ea typeface="+mn-lt"/>
                <a:cs typeface="+mn-lt"/>
              </a:rPr>
              <a:t>znaczeniu</a:t>
            </a:r>
            <a:r>
              <a:rPr lang="en-US" sz="1800" b="1" dirty="0">
                <a:ea typeface="+mn-lt"/>
                <a:cs typeface="+mn-lt"/>
              </a:rPr>
              <a:t> </a:t>
            </a:r>
            <a:r>
              <a:rPr lang="en-US" sz="1800" b="1" dirty="0" err="1">
                <a:ea typeface="+mn-lt"/>
                <a:cs typeface="+mn-lt"/>
              </a:rPr>
              <a:t>nie</a:t>
            </a:r>
            <a:r>
              <a:rPr lang="en-US" sz="1800" b="1" dirty="0">
                <a:ea typeface="+mn-lt"/>
                <a:cs typeface="+mn-lt"/>
              </a:rPr>
              <a:t> </a:t>
            </a:r>
            <a:r>
              <a:rPr lang="en-US" sz="1800" b="1" dirty="0" err="1">
                <a:ea typeface="+mn-lt"/>
                <a:cs typeface="+mn-lt"/>
              </a:rPr>
              <a:t>tylko</a:t>
            </a:r>
            <a:r>
              <a:rPr lang="en-US" sz="1800" b="1" dirty="0">
                <a:ea typeface="+mn-lt"/>
                <a:cs typeface="+mn-lt"/>
              </a:rPr>
              <a:t> </a:t>
            </a:r>
            <a:r>
              <a:rPr lang="en-US" sz="1800" b="1" dirty="0" err="1">
                <a:ea typeface="+mn-lt"/>
                <a:cs typeface="+mn-lt"/>
              </a:rPr>
              <a:t>niemieckim</a:t>
            </a:r>
            <a:r>
              <a:rPr lang="en-US" sz="1800" b="1" dirty="0">
                <a:ea typeface="+mn-lt"/>
                <a:cs typeface="+mn-lt"/>
              </a:rPr>
              <a:t>, </a:t>
            </a:r>
            <a:r>
              <a:rPr lang="en-US" sz="1800" b="1" dirty="0" err="1">
                <a:ea typeface="+mn-lt"/>
                <a:cs typeface="+mn-lt"/>
              </a:rPr>
              <a:t>europejskim</a:t>
            </a:r>
            <a:r>
              <a:rPr lang="en-US" sz="1800" b="1" dirty="0">
                <a:ea typeface="+mn-lt"/>
                <a:cs typeface="+mn-lt"/>
              </a:rPr>
              <a:t>, ale </a:t>
            </a:r>
            <a:r>
              <a:rPr lang="en-US" sz="1800" b="1" dirty="0" err="1">
                <a:ea typeface="+mn-lt"/>
                <a:cs typeface="+mn-lt"/>
              </a:rPr>
              <a:t>cały</a:t>
            </a:r>
            <a:r>
              <a:rPr lang="en-US" sz="1800" b="1" dirty="0">
                <a:ea typeface="+mn-lt"/>
                <a:cs typeface="+mn-lt"/>
              </a:rPr>
              <a:t> </a:t>
            </a:r>
            <a:r>
              <a:rPr lang="en-US" sz="1800" b="1" dirty="0" err="1">
                <a:ea typeface="+mn-lt"/>
                <a:cs typeface="+mn-lt"/>
              </a:rPr>
              <a:t>szereg</a:t>
            </a:r>
            <a:r>
              <a:rPr lang="en-US" sz="1800" b="1" dirty="0">
                <a:ea typeface="+mn-lt"/>
                <a:cs typeface="+mn-lt"/>
              </a:rPr>
              <a:t> z </a:t>
            </a:r>
            <a:r>
              <a:rPr lang="en-US" sz="1800" b="1" dirty="0" err="1">
                <a:ea typeface="+mn-lt"/>
                <a:cs typeface="+mn-lt"/>
              </a:rPr>
              <a:t>nich</a:t>
            </a:r>
            <a:r>
              <a:rPr lang="en-US" sz="1800" b="1" dirty="0">
                <a:ea typeface="+mn-lt"/>
                <a:cs typeface="+mn-lt"/>
              </a:rPr>
              <a:t> (</a:t>
            </a:r>
            <a:r>
              <a:rPr lang="en-US" sz="1800" b="1" dirty="0" err="1">
                <a:ea typeface="+mn-lt"/>
                <a:cs typeface="+mn-lt"/>
              </a:rPr>
              <a:t>międzynarodowe</a:t>
            </a:r>
            <a:r>
              <a:rPr lang="en-US" sz="1800" b="1" dirty="0">
                <a:ea typeface="+mn-lt"/>
                <a:cs typeface="+mn-lt"/>
              </a:rPr>
              <a:t> </a:t>
            </a:r>
            <a:r>
              <a:rPr lang="en-US" sz="1800" b="1" dirty="0" err="1">
                <a:ea typeface="+mn-lt"/>
                <a:cs typeface="+mn-lt"/>
              </a:rPr>
              <a:t>targi</a:t>
            </a:r>
            <a:r>
              <a:rPr lang="en-US" sz="1800" b="1" dirty="0">
                <a:ea typeface="+mn-lt"/>
                <a:cs typeface="+mn-lt"/>
              </a:rPr>
              <a:t> </a:t>
            </a:r>
            <a:r>
              <a:rPr lang="en-US" sz="1800" b="1" dirty="0" err="1">
                <a:ea typeface="+mn-lt"/>
                <a:cs typeface="+mn-lt"/>
              </a:rPr>
              <a:t>kolejnictwa</a:t>
            </a:r>
            <a:r>
              <a:rPr lang="en-US" sz="1800" b="1" dirty="0">
                <a:ea typeface="+mn-lt"/>
                <a:cs typeface="+mn-lt"/>
              </a:rPr>
              <a:t> InnoTrans, </a:t>
            </a:r>
            <a:r>
              <a:rPr lang="en-US" sz="1800" b="1" dirty="0" err="1">
                <a:ea typeface="+mn-lt"/>
                <a:cs typeface="+mn-lt"/>
              </a:rPr>
              <a:t>Internationale</a:t>
            </a:r>
            <a:r>
              <a:rPr lang="en-US" sz="1800" b="1" dirty="0">
                <a:ea typeface="+mn-lt"/>
                <a:cs typeface="+mn-lt"/>
              </a:rPr>
              <a:t> </a:t>
            </a:r>
            <a:r>
              <a:rPr lang="en-US" sz="1800" b="1" dirty="0" err="1">
                <a:ea typeface="+mn-lt"/>
                <a:cs typeface="+mn-lt"/>
              </a:rPr>
              <a:t>Tourismus</a:t>
            </a:r>
            <a:r>
              <a:rPr lang="en-US" sz="1800" b="1" dirty="0">
                <a:ea typeface="+mn-lt"/>
                <a:cs typeface="+mn-lt"/>
              </a:rPr>
              <a:t>-Börse (</a:t>
            </a:r>
            <a:r>
              <a:rPr lang="en-US" sz="1800" b="1" dirty="0" err="1">
                <a:ea typeface="+mn-lt"/>
                <a:cs typeface="+mn-lt"/>
              </a:rPr>
              <a:t>Międzynarodowa</a:t>
            </a:r>
            <a:r>
              <a:rPr lang="en-US" sz="1800" b="1" dirty="0">
                <a:ea typeface="+mn-lt"/>
                <a:cs typeface="+mn-lt"/>
              </a:rPr>
              <a:t> </a:t>
            </a:r>
            <a:r>
              <a:rPr lang="en-US" sz="1800" b="1" dirty="0" err="1">
                <a:ea typeface="+mn-lt"/>
                <a:cs typeface="+mn-lt"/>
              </a:rPr>
              <a:t>Giełda</a:t>
            </a:r>
            <a:r>
              <a:rPr lang="en-US" sz="1800" b="1" dirty="0">
                <a:ea typeface="+mn-lt"/>
                <a:cs typeface="+mn-lt"/>
              </a:rPr>
              <a:t> </a:t>
            </a:r>
            <a:r>
              <a:rPr lang="en-US" sz="1800" b="1" dirty="0" err="1">
                <a:ea typeface="+mn-lt"/>
                <a:cs typeface="+mn-lt"/>
              </a:rPr>
              <a:t>Turystyczna</a:t>
            </a:r>
            <a:r>
              <a:rPr lang="en-US" sz="1800" b="1" dirty="0">
                <a:ea typeface="+mn-lt"/>
                <a:cs typeface="+mn-lt"/>
              </a:rPr>
              <a:t>), </a:t>
            </a:r>
            <a:r>
              <a:rPr lang="en-US" sz="1800" b="1" dirty="0" err="1">
                <a:ea typeface="+mn-lt"/>
                <a:cs typeface="+mn-lt"/>
              </a:rPr>
              <a:t>Internationale</a:t>
            </a:r>
            <a:r>
              <a:rPr lang="en-US" sz="1800" b="1" dirty="0">
                <a:ea typeface="+mn-lt"/>
                <a:cs typeface="+mn-lt"/>
              </a:rPr>
              <a:t> </a:t>
            </a:r>
            <a:r>
              <a:rPr lang="en-US" sz="1800" b="1" dirty="0" err="1">
                <a:ea typeface="+mn-lt"/>
                <a:cs typeface="+mn-lt"/>
              </a:rPr>
              <a:t>Funkausstellung</a:t>
            </a:r>
            <a:r>
              <a:rPr lang="en-US" sz="1800" b="1" dirty="0">
                <a:ea typeface="+mn-lt"/>
                <a:cs typeface="+mn-lt"/>
              </a:rPr>
              <a:t> (</a:t>
            </a:r>
            <a:r>
              <a:rPr lang="en-US" sz="1800" b="1" dirty="0" err="1">
                <a:ea typeface="+mn-lt"/>
                <a:cs typeface="+mn-lt"/>
              </a:rPr>
              <a:t>Międzynarodowa</a:t>
            </a:r>
            <a:r>
              <a:rPr lang="en-US" sz="1800" b="1" dirty="0">
                <a:ea typeface="+mn-lt"/>
                <a:cs typeface="+mn-lt"/>
              </a:rPr>
              <a:t> </a:t>
            </a:r>
            <a:r>
              <a:rPr lang="en-US" sz="1800" b="1" dirty="0" err="1">
                <a:ea typeface="+mn-lt"/>
                <a:cs typeface="+mn-lt"/>
              </a:rPr>
              <a:t>Wystawa</a:t>
            </a:r>
            <a:r>
              <a:rPr lang="en-US" sz="1800" b="1" dirty="0">
                <a:ea typeface="+mn-lt"/>
                <a:cs typeface="+mn-lt"/>
              </a:rPr>
              <a:t> </a:t>
            </a:r>
            <a:r>
              <a:rPr lang="en-US" sz="1800" b="1" dirty="0" err="1">
                <a:ea typeface="+mn-lt"/>
                <a:cs typeface="+mn-lt"/>
              </a:rPr>
              <a:t>Radiowa</a:t>
            </a:r>
            <a:r>
              <a:rPr lang="en-US" sz="1800" b="1" dirty="0">
                <a:ea typeface="+mn-lt"/>
                <a:cs typeface="+mn-lt"/>
              </a:rPr>
              <a:t>), </a:t>
            </a:r>
            <a:r>
              <a:rPr lang="en-US" sz="1800" b="1" dirty="0" err="1">
                <a:ea typeface="+mn-lt"/>
                <a:cs typeface="+mn-lt"/>
              </a:rPr>
              <a:t>Internationale</a:t>
            </a:r>
            <a:r>
              <a:rPr lang="en-US" sz="1800" b="1" dirty="0">
                <a:ea typeface="+mn-lt"/>
                <a:cs typeface="+mn-lt"/>
              </a:rPr>
              <a:t> Grüne Woche Berlin (Berliński </a:t>
            </a:r>
            <a:r>
              <a:rPr lang="en-US" sz="1800" b="1" dirty="0" err="1">
                <a:ea typeface="+mn-lt"/>
                <a:cs typeface="+mn-lt"/>
              </a:rPr>
              <a:t>Międzynarodowy</a:t>
            </a:r>
            <a:r>
              <a:rPr lang="en-US" sz="1800" b="1" dirty="0">
                <a:ea typeface="+mn-lt"/>
                <a:cs typeface="+mn-lt"/>
              </a:rPr>
              <a:t> </a:t>
            </a:r>
            <a:r>
              <a:rPr lang="en-US" sz="1800" b="1" dirty="0" err="1">
                <a:ea typeface="+mn-lt"/>
                <a:cs typeface="+mn-lt"/>
              </a:rPr>
              <a:t>Zielony</a:t>
            </a:r>
            <a:r>
              <a:rPr lang="en-US" sz="1800" b="1" dirty="0">
                <a:ea typeface="+mn-lt"/>
                <a:cs typeface="+mn-lt"/>
              </a:rPr>
              <a:t> </a:t>
            </a:r>
            <a:r>
              <a:rPr lang="en-US" sz="1800" b="1" dirty="0" err="1">
                <a:ea typeface="+mn-lt"/>
                <a:cs typeface="+mn-lt"/>
              </a:rPr>
              <a:t>Tydzień</a:t>
            </a:r>
            <a:r>
              <a:rPr lang="en-US" sz="1800" b="1" dirty="0">
                <a:ea typeface="+mn-lt"/>
                <a:cs typeface="+mn-lt"/>
              </a:rPr>
              <a:t>)) – </a:t>
            </a:r>
            <a:r>
              <a:rPr lang="en-US" sz="1800" b="1" dirty="0" err="1">
                <a:ea typeface="+mn-lt"/>
                <a:cs typeface="+mn-lt"/>
              </a:rPr>
              <a:t>światowym</a:t>
            </a:r>
            <a:r>
              <a:rPr lang="en-US" sz="1800" b="1" dirty="0">
                <a:ea typeface="+mn-lt"/>
                <a:cs typeface="+mn-lt"/>
              </a:rPr>
              <a:t>. </a:t>
            </a:r>
            <a:r>
              <a:rPr lang="en-US" sz="1800" b="1" dirty="0" err="1">
                <a:ea typeface="+mn-lt"/>
                <a:cs typeface="+mn-lt"/>
              </a:rPr>
              <a:t>Przy</a:t>
            </a:r>
            <a:r>
              <a:rPr lang="en-US" sz="1800" b="1" dirty="0">
                <a:ea typeface="+mn-lt"/>
                <a:cs typeface="+mn-lt"/>
              </a:rPr>
              <a:t> </a:t>
            </a:r>
            <a:r>
              <a:rPr lang="en-US" sz="1800" b="1" dirty="0" err="1">
                <a:ea typeface="+mn-lt"/>
                <a:cs typeface="+mn-lt"/>
              </a:rPr>
              <a:t>czym</a:t>
            </a:r>
            <a:r>
              <a:rPr lang="en-US" sz="1800" b="1" dirty="0">
                <a:ea typeface="+mn-lt"/>
                <a:cs typeface="+mn-lt"/>
              </a:rPr>
              <a:t> </a:t>
            </a:r>
            <a:r>
              <a:rPr lang="en-US" sz="1800" b="1" dirty="0" err="1">
                <a:ea typeface="+mn-lt"/>
                <a:cs typeface="+mn-lt"/>
              </a:rPr>
              <a:t>wśród</a:t>
            </a:r>
            <a:r>
              <a:rPr lang="en-US" sz="1800" b="1" dirty="0">
                <a:ea typeface="+mn-lt"/>
                <a:cs typeface="+mn-lt"/>
              </a:rPr>
              <a:t> </a:t>
            </a:r>
            <a:r>
              <a:rPr lang="en-US" sz="1800" b="1" dirty="0" err="1">
                <a:ea typeface="+mn-lt"/>
                <a:cs typeface="+mn-lt"/>
              </a:rPr>
              <a:t>organizatorów</a:t>
            </a:r>
            <a:r>
              <a:rPr lang="en-US" sz="1800" b="1" dirty="0">
                <a:ea typeface="+mn-lt"/>
                <a:cs typeface="+mn-lt"/>
              </a:rPr>
              <a:t> </a:t>
            </a:r>
            <a:r>
              <a:rPr lang="en-US" sz="1800" b="1" dirty="0" err="1">
                <a:ea typeface="+mn-lt"/>
                <a:cs typeface="+mn-lt"/>
              </a:rPr>
              <a:t>pełnią</a:t>
            </a:r>
            <a:r>
              <a:rPr lang="en-US" sz="1800" b="1" dirty="0">
                <a:ea typeface="+mn-lt"/>
                <a:cs typeface="+mn-lt"/>
              </a:rPr>
              <a:t> Messe Berlin. Berlin jest </a:t>
            </a:r>
            <a:r>
              <a:rPr lang="en-US" sz="1800" b="1" dirty="0" err="1">
                <a:ea typeface="+mn-lt"/>
                <a:cs typeface="+mn-lt"/>
              </a:rPr>
              <a:t>jedną</a:t>
            </a:r>
            <a:r>
              <a:rPr lang="en-US" sz="1800" b="1" dirty="0">
                <a:ea typeface="+mn-lt"/>
                <a:cs typeface="+mn-lt"/>
              </a:rPr>
              <a:t> z </a:t>
            </a:r>
            <a:r>
              <a:rPr lang="en-US" sz="1800" b="1" dirty="0" err="1">
                <a:ea typeface="+mn-lt"/>
                <a:cs typeface="+mn-lt"/>
              </a:rPr>
              <a:t>ważniejszych</a:t>
            </a:r>
            <a:r>
              <a:rPr lang="en-US" sz="1800" b="1" dirty="0">
                <a:ea typeface="+mn-lt"/>
                <a:cs typeface="+mn-lt"/>
              </a:rPr>
              <a:t> w </a:t>
            </a:r>
            <a:r>
              <a:rPr lang="en-US" sz="1800" b="1" dirty="0" err="1">
                <a:ea typeface="+mn-lt"/>
                <a:cs typeface="+mn-lt"/>
              </a:rPr>
              <a:t>Europie</a:t>
            </a:r>
            <a:r>
              <a:rPr lang="en-US" sz="1800" b="1" dirty="0">
                <a:ea typeface="+mn-lt"/>
                <a:cs typeface="+mn-lt"/>
              </a:rPr>
              <a:t> </a:t>
            </a:r>
            <a:r>
              <a:rPr lang="en-US" sz="1800" b="1" dirty="0" err="1">
                <a:ea typeface="+mn-lt"/>
                <a:cs typeface="+mn-lt"/>
              </a:rPr>
              <a:t>metropolii</a:t>
            </a:r>
            <a:r>
              <a:rPr lang="en-US" sz="1800" b="1" dirty="0">
                <a:ea typeface="+mn-lt"/>
                <a:cs typeface="+mn-lt"/>
              </a:rPr>
              <a:t> </a:t>
            </a:r>
            <a:r>
              <a:rPr lang="en-US" sz="1800" b="1" dirty="0" err="1">
                <a:ea typeface="+mn-lt"/>
                <a:cs typeface="+mn-lt"/>
              </a:rPr>
              <a:t>globalnych</a:t>
            </a:r>
            <a:r>
              <a:rPr lang="en-US" sz="1800" b="1" dirty="0">
                <a:ea typeface="+mn-lt"/>
                <a:cs typeface="+mn-lt"/>
              </a:rPr>
              <a:t>, </a:t>
            </a:r>
            <a:r>
              <a:rPr lang="en-US" sz="1800" b="1" dirty="0" err="1">
                <a:ea typeface="+mn-lt"/>
                <a:cs typeface="+mn-lt"/>
              </a:rPr>
              <a:t>ponadto</a:t>
            </a:r>
            <a:r>
              <a:rPr lang="en-US" sz="1800" b="1" dirty="0">
                <a:ea typeface="+mn-lt"/>
                <a:cs typeface="+mn-lt"/>
              </a:rPr>
              <a:t> </a:t>
            </a:r>
            <a:r>
              <a:rPr lang="en-US" sz="1800" b="1" dirty="0" err="1">
                <a:ea typeface="+mn-lt"/>
                <a:cs typeface="+mn-lt"/>
              </a:rPr>
              <a:t>ważnym</a:t>
            </a:r>
            <a:r>
              <a:rPr lang="en-US" sz="1800" b="1" dirty="0">
                <a:ea typeface="+mn-lt"/>
                <a:cs typeface="+mn-lt"/>
              </a:rPr>
              <a:t> </a:t>
            </a:r>
            <a:r>
              <a:rPr lang="en-US" sz="1800" b="1" dirty="0" err="1">
                <a:ea typeface="+mn-lt"/>
                <a:cs typeface="+mn-lt"/>
              </a:rPr>
              <a:t>węzłem</a:t>
            </a:r>
            <a:r>
              <a:rPr lang="en-US" sz="1800" b="1" dirty="0">
                <a:ea typeface="+mn-lt"/>
                <a:cs typeface="+mn-lt"/>
              </a:rPr>
              <a:t> </a:t>
            </a:r>
            <a:r>
              <a:rPr lang="en-US" sz="1800" b="1" dirty="0" err="1">
                <a:ea typeface="+mn-lt"/>
                <a:cs typeface="+mn-lt"/>
              </a:rPr>
              <a:t>komunikacyjnym</a:t>
            </a:r>
            <a:r>
              <a:rPr lang="en-US" sz="1800" b="1" dirty="0">
                <a:ea typeface="+mn-lt"/>
                <a:cs typeface="+mn-lt"/>
              </a:rPr>
              <a:t> Niemiec </a:t>
            </a:r>
            <a:r>
              <a:rPr lang="en-US" sz="1800" b="1" dirty="0" err="1">
                <a:ea typeface="+mn-lt"/>
                <a:cs typeface="+mn-lt"/>
              </a:rPr>
              <a:t>i</a:t>
            </a:r>
            <a:r>
              <a:rPr lang="en-US" sz="1800" b="1" dirty="0">
                <a:ea typeface="+mn-lt"/>
                <a:cs typeface="+mn-lt"/>
              </a:rPr>
              <a:t> </a:t>
            </a:r>
            <a:r>
              <a:rPr lang="en-US" sz="1800" b="1" dirty="0" err="1">
                <a:ea typeface="+mn-lt"/>
                <a:cs typeface="+mn-lt"/>
              </a:rPr>
              <a:t>Europy</a:t>
            </a:r>
            <a:r>
              <a:rPr lang="en-US" sz="1800" b="1" dirty="0">
                <a:ea typeface="+mn-lt"/>
                <a:cs typeface="+mn-lt"/>
              </a:rPr>
              <a:t>, </a:t>
            </a:r>
            <a:r>
              <a:rPr lang="en-US" sz="1800" b="1" dirty="0" err="1">
                <a:ea typeface="+mn-lt"/>
                <a:cs typeface="+mn-lt"/>
              </a:rPr>
              <a:t>zarówno</a:t>
            </a:r>
            <a:r>
              <a:rPr lang="en-US" sz="1800" b="1" dirty="0">
                <a:ea typeface="+mn-lt"/>
                <a:cs typeface="+mn-lt"/>
              </a:rPr>
              <a:t> </a:t>
            </a:r>
            <a:r>
              <a:rPr lang="en-US" sz="1800" b="1" dirty="0" err="1">
                <a:ea typeface="+mn-lt"/>
                <a:cs typeface="+mn-lt"/>
              </a:rPr>
              <a:t>kolejowym</a:t>
            </a:r>
            <a:r>
              <a:rPr lang="en-US" sz="1800" b="1" dirty="0">
                <a:ea typeface="+mn-lt"/>
                <a:cs typeface="+mn-lt"/>
              </a:rPr>
              <a:t>, </a:t>
            </a:r>
            <a:r>
              <a:rPr lang="en-US" sz="1800" b="1" dirty="0" err="1">
                <a:ea typeface="+mn-lt"/>
                <a:cs typeface="+mn-lt"/>
              </a:rPr>
              <a:t>lotniczym</a:t>
            </a:r>
            <a:r>
              <a:rPr lang="en-US" sz="1800" b="1" dirty="0">
                <a:ea typeface="+mn-lt"/>
                <a:cs typeface="+mn-lt"/>
              </a:rPr>
              <a:t> </a:t>
            </a:r>
            <a:r>
              <a:rPr lang="en-US" sz="1800" b="1" dirty="0" err="1">
                <a:ea typeface="+mn-lt"/>
                <a:cs typeface="+mn-lt"/>
              </a:rPr>
              <a:t>i</a:t>
            </a:r>
            <a:r>
              <a:rPr lang="en-US" sz="1800" b="1" dirty="0">
                <a:ea typeface="+mn-lt"/>
                <a:cs typeface="+mn-lt"/>
              </a:rPr>
              <a:t> </a:t>
            </a:r>
            <a:r>
              <a:rPr lang="en-US" sz="1800" b="1" dirty="0" err="1">
                <a:ea typeface="+mn-lt"/>
                <a:cs typeface="+mn-lt"/>
              </a:rPr>
              <a:t>drogowym</a:t>
            </a:r>
            <a:r>
              <a:rPr lang="en-US" sz="1800" b="1" dirty="0">
                <a:ea typeface="+mn-lt"/>
                <a:cs typeface="+mn-lt"/>
              </a:rPr>
              <a:t>. </a:t>
            </a:r>
            <a:r>
              <a:rPr lang="en-US" sz="1800" b="1" dirty="0" err="1">
                <a:ea typeface="+mn-lt"/>
                <a:cs typeface="+mn-lt"/>
              </a:rPr>
              <a:t>Ważny</a:t>
            </a:r>
            <a:r>
              <a:rPr lang="en-US" sz="1800" b="1" dirty="0">
                <a:ea typeface="+mn-lt"/>
                <a:cs typeface="+mn-lt"/>
              </a:rPr>
              <a:t> </a:t>
            </a:r>
            <a:r>
              <a:rPr lang="en-US" sz="1800" b="1" dirty="0" err="1">
                <a:ea typeface="+mn-lt"/>
                <a:cs typeface="+mn-lt"/>
              </a:rPr>
              <a:t>ośrodek</a:t>
            </a:r>
            <a:r>
              <a:rPr lang="en-US" sz="1800" b="1" dirty="0">
                <a:ea typeface="+mn-lt"/>
                <a:cs typeface="+mn-lt"/>
              </a:rPr>
              <a:t> </a:t>
            </a:r>
            <a:r>
              <a:rPr lang="en-US" sz="1800" b="1" dirty="0" err="1">
                <a:ea typeface="+mn-lt"/>
                <a:cs typeface="+mn-lt"/>
              </a:rPr>
              <a:t>naukowy</a:t>
            </a:r>
            <a:r>
              <a:rPr lang="en-US" sz="1800" b="1" dirty="0">
                <a:ea typeface="+mn-lt"/>
                <a:cs typeface="+mn-lt"/>
              </a:rPr>
              <a:t>, </a:t>
            </a:r>
            <a:r>
              <a:rPr lang="en-US" sz="1800" b="1" dirty="0" err="1">
                <a:ea typeface="+mn-lt"/>
                <a:cs typeface="+mn-lt"/>
              </a:rPr>
              <a:t>kulturalny</a:t>
            </a:r>
            <a:r>
              <a:rPr lang="en-US" sz="1800" b="1" dirty="0">
                <a:ea typeface="+mn-lt"/>
                <a:cs typeface="+mn-lt"/>
              </a:rPr>
              <a:t> </a:t>
            </a:r>
            <a:r>
              <a:rPr lang="en-US" sz="1800" b="1" dirty="0" err="1">
                <a:ea typeface="+mn-lt"/>
                <a:cs typeface="+mn-lt"/>
              </a:rPr>
              <a:t>i</a:t>
            </a:r>
            <a:r>
              <a:rPr lang="en-US" sz="1800" b="1" dirty="0">
                <a:ea typeface="+mn-lt"/>
                <a:cs typeface="+mn-lt"/>
              </a:rPr>
              <a:t> </a:t>
            </a:r>
            <a:r>
              <a:rPr lang="en-US" sz="1800" b="1" dirty="0" err="1">
                <a:ea typeface="+mn-lt"/>
                <a:cs typeface="+mn-lt"/>
              </a:rPr>
              <a:t>artystyczny</a:t>
            </a:r>
            <a:r>
              <a:rPr lang="en-US" sz="1800" b="1" dirty="0">
                <a:ea typeface="+mn-lt"/>
                <a:cs typeface="+mn-lt"/>
              </a:rPr>
              <a:t> (m.in. </a:t>
            </a:r>
            <a:r>
              <a:rPr lang="en-US" sz="1800" b="1" dirty="0" err="1">
                <a:ea typeface="+mn-lt"/>
                <a:cs typeface="+mn-lt"/>
              </a:rPr>
              <a:t>Kulturforum</a:t>
            </a:r>
            <a:r>
              <a:rPr lang="en-US" sz="1800" b="1" dirty="0">
                <a:ea typeface="+mn-lt"/>
                <a:cs typeface="+mn-lt"/>
              </a:rPr>
              <a:t> </a:t>
            </a:r>
            <a:r>
              <a:rPr lang="en-US" sz="1800" b="1" dirty="0" err="1">
                <a:ea typeface="+mn-lt"/>
                <a:cs typeface="+mn-lt"/>
              </a:rPr>
              <a:t>i</a:t>
            </a:r>
            <a:r>
              <a:rPr lang="en-US" sz="1800" b="1" dirty="0">
                <a:ea typeface="+mn-lt"/>
                <a:cs typeface="+mn-lt"/>
              </a:rPr>
              <a:t> </a:t>
            </a:r>
            <a:r>
              <a:rPr lang="en-US" sz="1800" b="1" dirty="0" err="1">
                <a:ea typeface="+mn-lt"/>
                <a:cs typeface="+mn-lt"/>
              </a:rPr>
              <a:t>Museumsinsel</a:t>
            </a:r>
            <a:r>
              <a:rPr lang="en-US" sz="1800" b="1" dirty="0">
                <a:ea typeface="+mn-lt"/>
                <a:cs typeface="+mn-lt"/>
              </a:rPr>
              <a:t>).</a:t>
            </a:r>
            <a:endParaRPr lang="en-US" sz="1800" b="1" dirty="0">
              <a:cs typeface="Calibri" panose="020F0502020204030204"/>
            </a:endParaRPr>
          </a:p>
          <a:p>
            <a:endParaRPr lang="en-US" sz="1400">
              <a:cs typeface="Calibri" panose="020F0502020204030204"/>
            </a:endParaRPr>
          </a:p>
        </p:txBody>
      </p:sp>
    </p:spTree>
    <p:extLst>
      <p:ext uri="{BB962C8B-B14F-4D97-AF65-F5344CB8AC3E}">
        <p14:creationId xmlns:p14="http://schemas.microsoft.com/office/powerpoint/2010/main" xmlns="" val="542774470"/>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A59F003-E00A-43F9-91DC-CC54E3B874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F22F58A8-0B61-4988-BB9E-863415F92C51}"/>
              </a:ext>
            </a:extLst>
          </p:cNvPr>
          <p:cNvPicPr>
            <a:picLocks noChangeAspect="1"/>
          </p:cNvPicPr>
          <p:nvPr/>
        </p:nvPicPr>
        <p:blipFill rotWithShape="1">
          <a:blip r:embed="rId2" cstate="print"/>
          <a:srcRect l="248" t="9091" r="18944"/>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xmlns="" id="{D74A4382-E3AD-430A-9A1F-DFA3E0E77A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669F2CCC-8C20-4510-A1DE-CEA9BB5DFCDC}"/>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a:t>Transport w Berlinie</a:t>
            </a:r>
          </a:p>
        </p:txBody>
      </p:sp>
      <p:sp>
        <p:nvSpPr>
          <p:cNvPr id="13" name="Rectangle: Rounded Corners 12">
            <a:extLst>
              <a:ext uri="{FF2B5EF4-FFF2-40B4-BE49-F238E27FC236}">
                <a16:creationId xmlns:a16="http://schemas.microsoft.com/office/drawing/2014/main" xmlns="" id="{79F40191-0F44-4FD1-82CC-ACB507C14BE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24508A4C-46E4-4F71-A947-94563FDE6C6C}"/>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000"/>
              <a:t>Miasto stanowi węzeł transportu drogowego, kolejowego, lotniczego oraz wodnego.</a:t>
            </a:r>
          </a:p>
        </p:txBody>
      </p:sp>
    </p:spTree>
    <p:extLst>
      <p:ext uri="{BB962C8B-B14F-4D97-AF65-F5344CB8AC3E}">
        <p14:creationId xmlns:p14="http://schemas.microsoft.com/office/powerpoint/2010/main" xmlns="" val="18627143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250">
        <p14:switch dir="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4" descr="A picture containing building, outdoor, sky, colonnade&#10;&#10;Description automatically generated">
            <a:extLst>
              <a:ext uri="{FF2B5EF4-FFF2-40B4-BE49-F238E27FC236}">
                <a16:creationId xmlns:a16="http://schemas.microsoft.com/office/drawing/2014/main" xmlns="" id="{795D6137-3DF8-49E0-A0CF-44E31BE1DB8B}"/>
              </a:ext>
            </a:extLst>
          </p:cNvPr>
          <p:cNvPicPr>
            <a:picLocks noChangeAspect="1"/>
          </p:cNvPicPr>
          <p:nvPr/>
        </p:nvPicPr>
        <p:blipFill rotWithShape="1">
          <a:blip r:embed="rId2" cstate="print"/>
          <a:srcRect t="3822" r="-1" b="-1"/>
          <a:stretch/>
        </p:blipFill>
        <p:spPr>
          <a:xfrm>
            <a:off x="20" y="10"/>
            <a:ext cx="12188932" cy="6857990"/>
          </a:xfrm>
          <a:prstGeom prst="rect">
            <a:avLst/>
          </a:prstGeom>
        </p:spPr>
      </p:pic>
      <p:sp>
        <p:nvSpPr>
          <p:cNvPr id="6" name="Freeform: Shape 8">
            <a:extLst>
              <a:ext uri="{FF2B5EF4-FFF2-40B4-BE49-F238E27FC236}">
                <a16:creationId xmlns:a16="http://schemas.microsoft.com/office/drawing/2014/main" xmlns="" id="{5E8D2E83-FB3A-40E7-A9E5-7AB389D612B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bg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FE72BB60-F169-450C-8E69-8335736D52D6}"/>
              </a:ext>
            </a:extLst>
          </p:cNvPr>
          <p:cNvSpPr>
            <a:spLocks noGrp="1"/>
          </p:cNvSpPr>
          <p:nvPr>
            <p:ph type="title"/>
          </p:nvPr>
        </p:nvSpPr>
        <p:spPr>
          <a:xfrm>
            <a:off x="618062" y="4185749"/>
            <a:ext cx="9265771" cy="622836"/>
          </a:xfrm>
        </p:spPr>
        <p:txBody>
          <a:bodyPr>
            <a:normAutofit/>
          </a:bodyPr>
          <a:lstStyle/>
          <a:p>
            <a:r>
              <a:rPr lang="en-US" sz="3600">
                <a:cs typeface="Calibri Light"/>
              </a:rPr>
              <a:t>Kultura</a:t>
            </a:r>
            <a:endParaRPr lang="en-US" sz="3600"/>
          </a:p>
        </p:txBody>
      </p:sp>
      <p:sp>
        <p:nvSpPr>
          <p:cNvPr id="3" name="Content Placeholder 2">
            <a:extLst>
              <a:ext uri="{FF2B5EF4-FFF2-40B4-BE49-F238E27FC236}">
                <a16:creationId xmlns:a16="http://schemas.microsoft.com/office/drawing/2014/main" xmlns="" id="{8820F629-A4E2-4B75-B4B5-CFF270CD4DE8}"/>
              </a:ext>
            </a:extLst>
          </p:cNvPr>
          <p:cNvSpPr>
            <a:spLocks noGrp="1"/>
          </p:cNvSpPr>
          <p:nvPr>
            <p:ph idx="1"/>
          </p:nvPr>
        </p:nvSpPr>
        <p:spPr>
          <a:xfrm>
            <a:off x="618063" y="4856921"/>
            <a:ext cx="9565028" cy="1249240"/>
          </a:xfrm>
        </p:spPr>
        <p:txBody>
          <a:bodyPr vert="horz" lIns="91440" tIns="45720" rIns="91440" bIns="45720" rtlCol="0" anchor="t">
            <a:normAutofit/>
          </a:bodyPr>
          <a:lstStyle/>
          <a:p>
            <a:r>
              <a:rPr lang="en-US" sz="1800" dirty="0">
                <a:ea typeface="+mn-lt"/>
                <a:cs typeface="+mn-lt"/>
              </a:rPr>
              <a:t>6.Berlin, w </a:t>
            </a:r>
            <a:r>
              <a:rPr lang="en-US" sz="1800" dirty="0" err="1">
                <a:ea typeface="+mn-lt"/>
                <a:cs typeface="+mn-lt"/>
              </a:rPr>
              <a:t>porównaniu</a:t>
            </a:r>
            <a:r>
              <a:rPr lang="en-US" sz="1800" dirty="0">
                <a:ea typeface="+mn-lt"/>
                <a:cs typeface="+mn-lt"/>
              </a:rPr>
              <a:t> z </a:t>
            </a:r>
            <a:r>
              <a:rPr lang="en-US" sz="1800" dirty="0" err="1">
                <a:ea typeface="+mn-lt"/>
                <a:cs typeface="+mn-lt"/>
              </a:rPr>
              <a:t>innymi</a:t>
            </a:r>
            <a:r>
              <a:rPr lang="en-US" sz="1800" dirty="0">
                <a:ea typeface="+mn-lt"/>
                <a:cs typeface="+mn-lt"/>
              </a:rPr>
              <a:t> </a:t>
            </a:r>
            <a:r>
              <a:rPr lang="en-US" sz="1800" dirty="0" err="1">
                <a:ea typeface="+mn-lt"/>
                <a:cs typeface="+mn-lt"/>
              </a:rPr>
              <a:t>stolicami</a:t>
            </a:r>
            <a:r>
              <a:rPr lang="en-US" sz="1800" dirty="0">
                <a:ea typeface="+mn-lt"/>
                <a:cs typeface="+mn-lt"/>
              </a:rPr>
              <a:t> </a:t>
            </a:r>
            <a:r>
              <a:rPr lang="en-US" sz="1800" dirty="0" err="1">
                <a:ea typeface="+mn-lt"/>
                <a:cs typeface="+mn-lt"/>
              </a:rPr>
              <a:t>europejskimi</a:t>
            </a:r>
            <a:r>
              <a:rPr lang="en-US" sz="1800" dirty="0">
                <a:ea typeface="+mn-lt"/>
                <a:cs typeface="+mn-lt"/>
              </a:rPr>
              <a:t>, </a:t>
            </a:r>
            <a:r>
              <a:rPr lang="en-US" sz="1800" dirty="0" err="1">
                <a:ea typeface="+mn-lt"/>
                <a:cs typeface="+mn-lt"/>
              </a:rPr>
              <a:t>posiada</a:t>
            </a:r>
            <a:r>
              <a:rPr lang="en-US" sz="1800" dirty="0">
                <a:ea typeface="+mn-lt"/>
                <a:cs typeface="+mn-lt"/>
              </a:rPr>
              <a:t> </a:t>
            </a:r>
            <a:r>
              <a:rPr lang="en-US" sz="1800" dirty="0" err="1">
                <a:ea typeface="+mn-lt"/>
                <a:cs typeface="+mn-lt"/>
              </a:rPr>
              <a:t>bardzo</a:t>
            </a:r>
            <a:r>
              <a:rPr lang="en-US" sz="1800" dirty="0">
                <a:ea typeface="+mn-lt"/>
                <a:cs typeface="+mn-lt"/>
              </a:rPr>
              <a:t> </a:t>
            </a:r>
            <a:r>
              <a:rPr lang="en-US" sz="1800" dirty="0" err="1">
                <a:ea typeface="+mn-lt"/>
                <a:cs typeface="+mn-lt"/>
              </a:rPr>
              <a:t>dużą</a:t>
            </a:r>
            <a:r>
              <a:rPr lang="en-US" sz="1800" dirty="0">
                <a:ea typeface="+mn-lt"/>
                <a:cs typeface="+mn-lt"/>
              </a:rPr>
              <a:t> </a:t>
            </a:r>
            <a:r>
              <a:rPr lang="en-US" sz="1800" dirty="0" err="1">
                <a:ea typeface="+mn-lt"/>
                <a:cs typeface="+mn-lt"/>
              </a:rPr>
              <a:t>liczbę</a:t>
            </a:r>
            <a:r>
              <a:rPr lang="en-US" sz="1800" dirty="0">
                <a:ea typeface="+mn-lt"/>
                <a:cs typeface="+mn-lt"/>
              </a:rPr>
              <a:t> </a:t>
            </a:r>
            <a:r>
              <a:rPr lang="en-US" sz="1800" dirty="0" err="1">
                <a:ea typeface="+mn-lt"/>
                <a:cs typeface="+mn-lt"/>
              </a:rPr>
              <a:t>zabytków</a:t>
            </a:r>
            <a:r>
              <a:rPr lang="en-US" sz="1800" dirty="0">
                <a:ea typeface="+mn-lt"/>
                <a:cs typeface="+mn-lt"/>
              </a:rPr>
              <a:t>. </a:t>
            </a:r>
            <a:r>
              <a:rPr lang="en-US" sz="1800" dirty="0" err="1">
                <a:ea typeface="+mn-lt"/>
                <a:cs typeface="+mn-lt"/>
              </a:rPr>
              <a:t>Prócz</a:t>
            </a:r>
            <a:r>
              <a:rPr lang="en-US" sz="1800" dirty="0">
                <a:ea typeface="+mn-lt"/>
                <a:cs typeface="+mn-lt"/>
              </a:rPr>
              <a:t> </a:t>
            </a:r>
            <a:r>
              <a:rPr lang="en-US" sz="1800" dirty="0" err="1">
                <a:ea typeface="+mn-lt"/>
                <a:cs typeface="+mn-lt"/>
              </a:rPr>
              <a:t>tego</a:t>
            </a:r>
            <a:r>
              <a:rPr lang="en-US" sz="1800" dirty="0">
                <a:ea typeface="+mn-lt"/>
                <a:cs typeface="+mn-lt"/>
              </a:rPr>
              <a:t> </a:t>
            </a:r>
            <a:r>
              <a:rPr lang="en-US" sz="1800" dirty="0" err="1">
                <a:ea typeface="+mn-lt"/>
                <a:cs typeface="+mn-lt"/>
              </a:rPr>
              <a:t>znaleźć</a:t>
            </a:r>
            <a:r>
              <a:rPr lang="en-US" sz="1800" dirty="0">
                <a:ea typeface="+mn-lt"/>
                <a:cs typeface="+mn-lt"/>
              </a:rPr>
              <a:t> </a:t>
            </a:r>
            <a:r>
              <a:rPr lang="en-US" sz="1800" dirty="0" err="1">
                <a:ea typeface="+mn-lt"/>
                <a:cs typeface="+mn-lt"/>
              </a:rPr>
              <a:t>tu</a:t>
            </a:r>
            <a:r>
              <a:rPr lang="en-US" sz="1800" dirty="0">
                <a:ea typeface="+mn-lt"/>
                <a:cs typeface="+mn-lt"/>
              </a:rPr>
              <a:t> </a:t>
            </a:r>
            <a:r>
              <a:rPr lang="en-US" sz="1800" dirty="0" err="1">
                <a:ea typeface="+mn-lt"/>
                <a:cs typeface="+mn-lt"/>
              </a:rPr>
              <a:t>można</a:t>
            </a:r>
            <a:r>
              <a:rPr lang="en-US" sz="1800" dirty="0">
                <a:ea typeface="+mn-lt"/>
                <a:cs typeface="+mn-lt"/>
              </a:rPr>
              <a:t> </a:t>
            </a:r>
            <a:r>
              <a:rPr lang="en-US" sz="1800" dirty="0" err="1">
                <a:ea typeface="+mn-lt"/>
                <a:cs typeface="+mn-lt"/>
              </a:rPr>
              <a:t>wiele</a:t>
            </a:r>
            <a:r>
              <a:rPr lang="en-US" sz="1800" dirty="0">
                <a:ea typeface="+mn-lt"/>
                <a:cs typeface="+mn-lt"/>
              </a:rPr>
              <a:t> </a:t>
            </a:r>
            <a:r>
              <a:rPr lang="en-US" sz="1800" dirty="0" err="1">
                <a:ea typeface="+mn-lt"/>
                <a:cs typeface="+mn-lt"/>
              </a:rPr>
              <a:t>muzeów</a:t>
            </a:r>
            <a:r>
              <a:rPr lang="en-US" sz="1800" dirty="0">
                <a:ea typeface="+mn-lt"/>
                <a:cs typeface="+mn-lt"/>
              </a:rPr>
              <a:t> </a:t>
            </a:r>
            <a:r>
              <a:rPr lang="en-US" sz="1800" dirty="0" err="1">
                <a:ea typeface="+mn-lt"/>
                <a:cs typeface="+mn-lt"/>
              </a:rPr>
              <a:t>i</a:t>
            </a:r>
            <a:r>
              <a:rPr lang="en-US" sz="1800" dirty="0">
                <a:ea typeface="+mn-lt"/>
                <a:cs typeface="+mn-lt"/>
              </a:rPr>
              <a:t> </a:t>
            </a:r>
            <a:r>
              <a:rPr lang="en-US" sz="1800" dirty="0" err="1">
                <a:ea typeface="+mn-lt"/>
                <a:cs typeface="+mn-lt"/>
              </a:rPr>
              <a:t>innych</a:t>
            </a:r>
            <a:r>
              <a:rPr lang="en-US" sz="1800" dirty="0">
                <a:ea typeface="+mn-lt"/>
                <a:cs typeface="+mn-lt"/>
              </a:rPr>
              <a:t> </a:t>
            </a:r>
            <a:r>
              <a:rPr lang="en-US" sz="1800" dirty="0" err="1">
                <a:ea typeface="+mn-lt"/>
                <a:cs typeface="+mn-lt"/>
              </a:rPr>
              <a:t>instytucji</a:t>
            </a:r>
            <a:r>
              <a:rPr lang="en-US" sz="1800" dirty="0">
                <a:ea typeface="+mn-lt"/>
                <a:cs typeface="+mn-lt"/>
              </a:rPr>
              <a:t> </a:t>
            </a:r>
            <a:r>
              <a:rPr lang="en-US" sz="1800" dirty="0" err="1">
                <a:ea typeface="+mn-lt"/>
                <a:cs typeface="+mn-lt"/>
              </a:rPr>
              <a:t>kultury</a:t>
            </a:r>
            <a:r>
              <a:rPr lang="en-US" sz="1800" dirty="0">
                <a:ea typeface="+mn-lt"/>
                <a:cs typeface="+mn-lt"/>
              </a:rPr>
              <a:t>. W </a:t>
            </a:r>
            <a:r>
              <a:rPr lang="en-US" sz="1800" dirty="0" err="1">
                <a:ea typeface="+mn-lt"/>
                <a:cs typeface="+mn-lt"/>
              </a:rPr>
              <a:t>Berlinie</a:t>
            </a:r>
            <a:r>
              <a:rPr lang="en-US" sz="1800" dirty="0">
                <a:ea typeface="+mn-lt"/>
                <a:cs typeface="+mn-lt"/>
              </a:rPr>
              <a:t> </a:t>
            </a:r>
            <a:r>
              <a:rPr lang="en-US" sz="1800" dirty="0" err="1">
                <a:ea typeface="+mn-lt"/>
                <a:cs typeface="+mn-lt"/>
              </a:rPr>
              <a:t>znajdują</a:t>
            </a:r>
            <a:r>
              <a:rPr lang="en-US" sz="1800" dirty="0">
                <a:ea typeface="+mn-lt"/>
                <a:cs typeface="+mn-lt"/>
              </a:rPr>
              <a:t> </a:t>
            </a:r>
            <a:r>
              <a:rPr lang="en-US" sz="1800" dirty="0" err="1">
                <a:ea typeface="+mn-lt"/>
                <a:cs typeface="+mn-lt"/>
              </a:rPr>
              <a:t>się</a:t>
            </a:r>
            <a:r>
              <a:rPr lang="en-US" sz="1800" dirty="0">
                <a:ea typeface="+mn-lt"/>
                <a:cs typeface="+mn-lt"/>
              </a:rPr>
              <a:t> 3 </a:t>
            </a:r>
            <a:r>
              <a:rPr lang="en-US" sz="1800" dirty="0" err="1">
                <a:ea typeface="+mn-lt"/>
                <a:cs typeface="+mn-lt"/>
              </a:rPr>
              <a:t>światowej</a:t>
            </a:r>
            <a:r>
              <a:rPr lang="en-US" sz="1800" dirty="0">
                <a:ea typeface="+mn-lt"/>
                <a:cs typeface="+mn-lt"/>
              </a:rPr>
              <a:t> </a:t>
            </a:r>
            <a:r>
              <a:rPr lang="en-US" sz="1800" dirty="0" err="1">
                <a:ea typeface="+mn-lt"/>
                <a:cs typeface="+mn-lt"/>
              </a:rPr>
              <a:t>klasy</a:t>
            </a:r>
            <a:r>
              <a:rPr lang="en-US" sz="1800" dirty="0">
                <a:ea typeface="+mn-lt"/>
                <a:cs typeface="+mn-lt"/>
              </a:rPr>
              <a:t> </a:t>
            </a:r>
            <a:r>
              <a:rPr lang="en-US" sz="1800" dirty="0" err="1">
                <a:ea typeface="+mn-lt"/>
                <a:cs typeface="+mn-lt"/>
              </a:rPr>
              <a:t>opery</a:t>
            </a:r>
            <a:r>
              <a:rPr lang="en-US" sz="1800" dirty="0">
                <a:ea typeface="+mn-lt"/>
                <a:cs typeface="+mn-lt"/>
              </a:rPr>
              <a:t>, </a:t>
            </a:r>
            <a:r>
              <a:rPr lang="en-US" sz="1800" dirty="0" err="1">
                <a:ea typeface="+mn-lt"/>
                <a:cs typeface="+mn-lt"/>
              </a:rPr>
              <a:t>które</a:t>
            </a:r>
            <a:r>
              <a:rPr lang="en-US" sz="1800" dirty="0">
                <a:ea typeface="+mn-lt"/>
                <a:cs typeface="+mn-lt"/>
              </a:rPr>
              <a:t> </a:t>
            </a:r>
            <a:r>
              <a:rPr lang="en-US" sz="1800" dirty="0" err="1">
                <a:ea typeface="+mn-lt"/>
                <a:cs typeface="+mn-lt"/>
              </a:rPr>
              <a:t>mogą</a:t>
            </a:r>
            <a:r>
              <a:rPr lang="en-US" sz="1800" dirty="0">
                <a:ea typeface="+mn-lt"/>
                <a:cs typeface="+mn-lt"/>
              </a:rPr>
              <a:t> </a:t>
            </a:r>
            <a:r>
              <a:rPr lang="en-US" sz="1800" dirty="0" err="1">
                <a:ea typeface="+mn-lt"/>
                <a:cs typeface="+mn-lt"/>
              </a:rPr>
              <a:t>pomieścić</a:t>
            </a:r>
            <a:r>
              <a:rPr lang="en-US" sz="1800" dirty="0">
                <a:ea typeface="+mn-lt"/>
                <a:cs typeface="+mn-lt"/>
              </a:rPr>
              <a:t> </a:t>
            </a:r>
            <a:r>
              <a:rPr lang="en-US" sz="1800" dirty="0" err="1">
                <a:ea typeface="+mn-lt"/>
                <a:cs typeface="+mn-lt"/>
              </a:rPr>
              <a:t>ponad</a:t>
            </a:r>
            <a:r>
              <a:rPr lang="en-US" sz="1800" dirty="0">
                <a:ea typeface="+mn-lt"/>
                <a:cs typeface="+mn-lt"/>
              </a:rPr>
              <a:t> 4 400 </a:t>
            </a:r>
            <a:r>
              <a:rPr lang="en-US" sz="1800" dirty="0" err="1">
                <a:ea typeface="+mn-lt"/>
                <a:cs typeface="+mn-lt"/>
              </a:rPr>
              <a:t>widzów</a:t>
            </a:r>
            <a:r>
              <a:rPr lang="en-US" sz="1800" dirty="0">
                <a:ea typeface="+mn-lt"/>
                <a:cs typeface="+mn-lt"/>
              </a:rPr>
              <a:t>. </a:t>
            </a:r>
            <a:r>
              <a:rPr lang="en-US" sz="1800" dirty="0" err="1">
                <a:ea typeface="+mn-lt"/>
                <a:cs typeface="+mn-lt"/>
              </a:rPr>
              <a:t>Ponadto</a:t>
            </a:r>
            <a:r>
              <a:rPr lang="en-US" sz="1800" dirty="0">
                <a:ea typeface="+mn-lt"/>
                <a:cs typeface="+mn-lt"/>
              </a:rPr>
              <a:t> w </a:t>
            </a:r>
            <a:r>
              <a:rPr lang="en-US" sz="1800" dirty="0" err="1">
                <a:ea typeface="+mn-lt"/>
                <a:cs typeface="+mn-lt"/>
              </a:rPr>
              <a:t>Berlinie</a:t>
            </a:r>
            <a:r>
              <a:rPr lang="en-US" sz="1800" dirty="0">
                <a:ea typeface="+mn-lt"/>
                <a:cs typeface="+mn-lt"/>
              </a:rPr>
              <a:t> </a:t>
            </a:r>
            <a:r>
              <a:rPr lang="en-US" sz="1800" dirty="0" err="1">
                <a:ea typeface="+mn-lt"/>
                <a:cs typeface="+mn-lt"/>
              </a:rPr>
              <a:t>znajduje</a:t>
            </a:r>
            <a:r>
              <a:rPr lang="en-US" sz="1800" dirty="0">
                <a:ea typeface="+mn-lt"/>
                <a:cs typeface="+mn-lt"/>
              </a:rPr>
              <a:t> </a:t>
            </a:r>
            <a:r>
              <a:rPr lang="en-US" sz="1800" dirty="0" err="1">
                <a:ea typeface="+mn-lt"/>
                <a:cs typeface="+mn-lt"/>
              </a:rPr>
              <a:t>się</a:t>
            </a:r>
            <a:r>
              <a:rPr lang="en-US" sz="1800" dirty="0">
                <a:ea typeface="+mn-lt"/>
                <a:cs typeface="+mn-lt"/>
              </a:rPr>
              <a:t> </a:t>
            </a:r>
            <a:r>
              <a:rPr lang="en-US" sz="1800" dirty="0" err="1">
                <a:ea typeface="+mn-lt"/>
                <a:cs typeface="+mn-lt"/>
              </a:rPr>
              <a:t>ponad</a:t>
            </a:r>
            <a:r>
              <a:rPr lang="en-US" sz="1800" dirty="0">
                <a:ea typeface="+mn-lt"/>
                <a:cs typeface="+mn-lt"/>
              </a:rPr>
              <a:t> 150 </a:t>
            </a:r>
            <a:r>
              <a:rPr lang="en-US" sz="1800" dirty="0" err="1">
                <a:ea typeface="+mn-lt"/>
                <a:cs typeface="+mn-lt"/>
              </a:rPr>
              <a:t>teatrów</a:t>
            </a:r>
            <a:r>
              <a:rPr lang="en-US" sz="1800" dirty="0">
                <a:ea typeface="+mn-lt"/>
                <a:cs typeface="+mn-lt"/>
              </a:rPr>
              <a:t> </a:t>
            </a:r>
            <a:r>
              <a:rPr lang="en-US" sz="1800" dirty="0" err="1">
                <a:ea typeface="+mn-lt"/>
                <a:cs typeface="+mn-lt"/>
              </a:rPr>
              <a:t>i</a:t>
            </a:r>
            <a:r>
              <a:rPr lang="en-US" sz="1800" dirty="0">
                <a:ea typeface="+mn-lt"/>
                <a:cs typeface="+mn-lt"/>
              </a:rPr>
              <a:t> </a:t>
            </a:r>
            <a:r>
              <a:rPr lang="en-US" sz="1800" dirty="0" err="1">
                <a:ea typeface="+mn-lt"/>
                <a:cs typeface="+mn-lt"/>
              </a:rPr>
              <a:t>sal</a:t>
            </a:r>
            <a:r>
              <a:rPr lang="en-US" sz="1800" dirty="0">
                <a:ea typeface="+mn-lt"/>
                <a:cs typeface="+mn-lt"/>
              </a:rPr>
              <a:t> </a:t>
            </a:r>
            <a:r>
              <a:rPr lang="en-US" sz="1800" dirty="0" err="1">
                <a:ea typeface="+mn-lt"/>
                <a:cs typeface="+mn-lt"/>
              </a:rPr>
              <a:t>na</a:t>
            </a:r>
            <a:r>
              <a:rPr lang="en-US" sz="1800" dirty="0">
                <a:ea typeface="+mn-lt"/>
                <a:cs typeface="+mn-lt"/>
              </a:rPr>
              <a:t> </a:t>
            </a:r>
            <a:r>
              <a:rPr lang="en-US" sz="1800" dirty="0" err="1">
                <a:ea typeface="+mn-lt"/>
                <a:cs typeface="+mn-lt"/>
              </a:rPr>
              <a:t>każdy</a:t>
            </a:r>
            <a:r>
              <a:rPr lang="en-US" sz="1800" dirty="0">
                <a:ea typeface="+mn-lt"/>
                <a:cs typeface="+mn-lt"/>
              </a:rPr>
              <a:t> </a:t>
            </a:r>
            <a:r>
              <a:rPr lang="en-US" sz="1800" dirty="0" err="1">
                <a:ea typeface="+mn-lt"/>
                <a:cs typeface="+mn-lt"/>
              </a:rPr>
              <a:t>rodzaj</a:t>
            </a:r>
            <a:r>
              <a:rPr lang="en-US" sz="1800" dirty="0">
                <a:ea typeface="+mn-lt"/>
                <a:cs typeface="+mn-lt"/>
              </a:rPr>
              <a:t> </a:t>
            </a:r>
            <a:r>
              <a:rPr lang="en-US" sz="1800" dirty="0" err="1">
                <a:ea typeface="+mn-lt"/>
                <a:cs typeface="+mn-lt"/>
              </a:rPr>
              <a:t>imprezy</a:t>
            </a:r>
            <a:r>
              <a:rPr lang="en-US" sz="1800" dirty="0">
                <a:ea typeface="+mn-lt"/>
                <a:cs typeface="+mn-lt"/>
              </a:rPr>
              <a:t>.</a:t>
            </a:r>
            <a:endParaRPr lang="en-US" sz="1800" dirty="0">
              <a:cs typeface="Calibri"/>
            </a:endParaRPr>
          </a:p>
          <a:p>
            <a:endParaRPr lang="en-US" sz="1800">
              <a:cs typeface="Calibri"/>
            </a:endParaRPr>
          </a:p>
        </p:txBody>
      </p:sp>
    </p:spTree>
    <p:extLst>
      <p:ext uri="{BB962C8B-B14F-4D97-AF65-F5344CB8AC3E}">
        <p14:creationId xmlns:p14="http://schemas.microsoft.com/office/powerpoint/2010/main" xmlns="" val="423908587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1200">
        <p:dissolve/>
      </p:transition>
    </mc:Choice>
    <mc:Fallback>
      <p:transition spd="slow">
        <p:dissolv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25573D-0D5E-4A0A-8368-7D470773A6FE}"/>
              </a:ext>
            </a:extLst>
          </p:cNvPr>
          <p:cNvSpPr>
            <a:spLocks noGrp="1"/>
          </p:cNvSpPr>
          <p:nvPr>
            <p:ph type="title"/>
          </p:nvPr>
        </p:nvSpPr>
        <p:spPr>
          <a:xfrm>
            <a:off x="481013" y="3752849"/>
            <a:ext cx="3290887" cy="2452687"/>
          </a:xfrm>
        </p:spPr>
        <p:txBody>
          <a:bodyPr anchor="ctr">
            <a:normAutofit/>
          </a:bodyPr>
          <a:lstStyle/>
          <a:p>
            <a:r>
              <a:rPr lang="en-US" sz="3600">
                <a:cs typeface="Calibri Light"/>
              </a:rPr>
              <a:t>Sportowe Kluby w Berlinie</a:t>
            </a:r>
          </a:p>
        </p:txBody>
      </p:sp>
      <p:pic>
        <p:nvPicPr>
          <p:cNvPr id="4" name="Picture 4" descr="A picture containing building, stadium, metal, net&#10;&#10;Description automatically generated">
            <a:extLst>
              <a:ext uri="{FF2B5EF4-FFF2-40B4-BE49-F238E27FC236}">
                <a16:creationId xmlns:a16="http://schemas.microsoft.com/office/drawing/2014/main" xmlns="" id="{DEE0B855-653E-4FE3-93A9-5E204D468158}"/>
              </a:ext>
            </a:extLst>
          </p:cNvPr>
          <p:cNvPicPr>
            <a:picLocks noChangeAspect="1"/>
          </p:cNvPicPr>
          <p:nvPr/>
        </p:nvPicPr>
        <p:blipFill rotWithShape="1">
          <a:blip r:embed="rId2" cstate="print"/>
          <a:srcRect t="14870" b="2874"/>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3665FC0E-E19B-4C6A-A867-792576800A30}"/>
              </a:ext>
            </a:extLst>
          </p:cNvPr>
          <p:cNvSpPr>
            <a:spLocks noGrp="1"/>
          </p:cNvSpPr>
          <p:nvPr>
            <p:ph idx="1"/>
          </p:nvPr>
        </p:nvSpPr>
        <p:spPr>
          <a:xfrm>
            <a:off x="3766782" y="3752850"/>
            <a:ext cx="8275988" cy="2976562"/>
          </a:xfrm>
        </p:spPr>
        <p:txBody>
          <a:bodyPr vert="horz" lIns="91440" tIns="45720" rIns="91440" bIns="45720" rtlCol="0" anchor="ctr">
            <a:normAutofit/>
          </a:bodyPr>
          <a:lstStyle/>
          <a:p>
            <a:r>
              <a:rPr lang="en-US" sz="2400" b="1" dirty="0" err="1">
                <a:cs typeface="Calibri"/>
              </a:rPr>
              <a:t>Piłka</a:t>
            </a:r>
            <a:r>
              <a:rPr lang="en-US" sz="2400" b="1" dirty="0">
                <a:cs typeface="Calibri"/>
              </a:rPr>
              <a:t> </a:t>
            </a:r>
            <a:r>
              <a:rPr lang="en-US" sz="2400" b="1" dirty="0" err="1">
                <a:cs typeface="Calibri"/>
              </a:rPr>
              <a:t>nożna</a:t>
            </a:r>
            <a:r>
              <a:rPr lang="en-US" sz="2400" b="1" dirty="0">
                <a:cs typeface="Calibri"/>
              </a:rPr>
              <a:t> - </a:t>
            </a:r>
            <a:r>
              <a:rPr lang="en-US" sz="2400" b="1" dirty="0">
                <a:ea typeface="+mn-lt"/>
                <a:cs typeface="+mn-lt"/>
              </a:rPr>
              <a:t>Hertha BSC, 1. FC Union Berlin, FC Viktoria 1889 Berlin</a:t>
            </a:r>
          </a:p>
          <a:p>
            <a:r>
              <a:rPr lang="en-US" sz="2400" b="1" dirty="0" err="1">
                <a:ea typeface="+mn-lt"/>
                <a:cs typeface="+mn-lt"/>
              </a:rPr>
              <a:t>Hokej</a:t>
            </a:r>
            <a:r>
              <a:rPr lang="en-US" sz="2400" b="1" dirty="0">
                <a:ea typeface="+mn-lt"/>
                <a:cs typeface="+mn-lt"/>
              </a:rPr>
              <a:t> </a:t>
            </a:r>
            <a:r>
              <a:rPr lang="en-US" sz="2400" b="1" dirty="0" err="1">
                <a:ea typeface="+mn-lt"/>
                <a:cs typeface="+mn-lt"/>
              </a:rPr>
              <a:t>na</a:t>
            </a:r>
            <a:r>
              <a:rPr lang="en-US" sz="2400" b="1" dirty="0">
                <a:ea typeface="+mn-lt"/>
                <a:cs typeface="+mn-lt"/>
              </a:rPr>
              <a:t> </a:t>
            </a:r>
            <a:r>
              <a:rPr lang="en-US" sz="2400" b="1" dirty="0" err="1">
                <a:ea typeface="+mn-lt"/>
                <a:cs typeface="+mn-lt"/>
              </a:rPr>
              <a:t>lodzie</a:t>
            </a:r>
            <a:r>
              <a:rPr lang="en-US" sz="2400" b="1" dirty="0">
                <a:ea typeface="+mn-lt"/>
                <a:cs typeface="+mn-lt"/>
              </a:rPr>
              <a:t> - </a:t>
            </a:r>
            <a:r>
              <a:rPr lang="en-US" sz="2400" b="1" dirty="0" err="1">
                <a:ea typeface="+mn-lt"/>
                <a:cs typeface="+mn-lt"/>
              </a:rPr>
              <a:t>Eisbären</a:t>
            </a:r>
            <a:r>
              <a:rPr lang="en-US" sz="2400" b="1" dirty="0">
                <a:ea typeface="+mn-lt"/>
                <a:cs typeface="+mn-lt"/>
              </a:rPr>
              <a:t> Berlin</a:t>
            </a:r>
          </a:p>
          <a:p>
            <a:r>
              <a:rPr lang="en-US" sz="2400" b="1" dirty="0" err="1">
                <a:ea typeface="+mn-lt"/>
                <a:cs typeface="+mn-lt"/>
              </a:rPr>
              <a:t>Koszykówka</a:t>
            </a:r>
            <a:r>
              <a:rPr lang="en-US" sz="2400" b="1" dirty="0">
                <a:ea typeface="+mn-lt"/>
                <a:cs typeface="+mn-lt"/>
              </a:rPr>
              <a:t> - ALBA Berlin</a:t>
            </a:r>
          </a:p>
          <a:p>
            <a:r>
              <a:rPr lang="en-US" sz="2400" b="1" dirty="0" err="1">
                <a:ea typeface="+mn-lt"/>
                <a:cs typeface="+mn-lt"/>
              </a:rPr>
              <a:t>Piłka</a:t>
            </a:r>
            <a:r>
              <a:rPr lang="en-US" sz="2400" b="1" dirty="0">
                <a:ea typeface="+mn-lt"/>
                <a:cs typeface="+mn-lt"/>
              </a:rPr>
              <a:t> </a:t>
            </a:r>
            <a:r>
              <a:rPr lang="en-US" sz="2400" b="1" dirty="0" err="1">
                <a:ea typeface="+mn-lt"/>
                <a:cs typeface="+mn-lt"/>
              </a:rPr>
              <a:t>ręczna</a:t>
            </a:r>
            <a:r>
              <a:rPr lang="en-US" sz="2400" b="1" dirty="0">
                <a:ea typeface="+mn-lt"/>
                <a:cs typeface="+mn-lt"/>
              </a:rPr>
              <a:t> - </a:t>
            </a:r>
            <a:r>
              <a:rPr lang="en-US" sz="2400" b="1" dirty="0" err="1">
                <a:ea typeface="+mn-lt"/>
                <a:cs typeface="+mn-lt"/>
              </a:rPr>
              <a:t>Füchse</a:t>
            </a:r>
            <a:r>
              <a:rPr lang="en-US" sz="2400" b="1" dirty="0">
                <a:ea typeface="+mn-lt"/>
                <a:cs typeface="+mn-lt"/>
              </a:rPr>
              <a:t> Berlin</a:t>
            </a:r>
          </a:p>
          <a:p>
            <a:r>
              <a:rPr lang="en-US" sz="2400" b="1" dirty="0" err="1">
                <a:ea typeface="+mn-lt"/>
                <a:cs typeface="+mn-lt"/>
              </a:rPr>
              <a:t>Siatkówka</a:t>
            </a:r>
            <a:r>
              <a:rPr lang="en-US" sz="2400" b="1" dirty="0">
                <a:ea typeface="+mn-lt"/>
                <a:cs typeface="+mn-lt"/>
              </a:rPr>
              <a:t> – Berlin Recycling Volleys</a:t>
            </a:r>
          </a:p>
        </p:txBody>
      </p:sp>
      <p:pic>
        <p:nvPicPr>
          <p:cNvPr id="5" name="Picture 5">
            <a:extLst>
              <a:ext uri="{FF2B5EF4-FFF2-40B4-BE49-F238E27FC236}">
                <a16:creationId xmlns:a16="http://schemas.microsoft.com/office/drawing/2014/main" xmlns="" id="{48B788AF-2BDA-4006-B657-EED91EA25C26}"/>
              </a:ext>
            </a:extLst>
          </p:cNvPr>
          <p:cNvPicPr>
            <a:picLocks noChangeAspect="1"/>
          </p:cNvPicPr>
          <p:nvPr/>
        </p:nvPicPr>
        <p:blipFill>
          <a:blip r:embed="rId3" cstate="print"/>
          <a:stretch>
            <a:fillRect/>
          </a:stretch>
        </p:blipFill>
        <p:spPr>
          <a:xfrm>
            <a:off x="5810250" y="1266335"/>
            <a:ext cx="571500" cy="324830"/>
          </a:xfrm>
          <a:prstGeom prst="rect">
            <a:avLst/>
          </a:prstGeom>
        </p:spPr>
      </p:pic>
    </p:spTree>
    <p:extLst>
      <p:ext uri="{BB962C8B-B14F-4D97-AF65-F5344CB8AC3E}">
        <p14:creationId xmlns:p14="http://schemas.microsoft.com/office/powerpoint/2010/main" xmlns="" val="1148266715"/>
      </p:ext>
    </p:extLst>
  </p:cSld>
  <p:clrMapOvr>
    <a:masterClrMapping/>
  </p:clrMapOvr>
  <mc:AlternateContent xmlns:mc="http://schemas.openxmlformats.org/markup-compatibility/2006">
    <mc:Choice xmlns:p14="http://schemas.microsoft.com/office/powerpoint/2010/main" xmlns="" Requires="p14">
      <p:transition spd="slow" p14:dur="1600">
        <p14:gallery dir="l"/>
      </p:transition>
    </mc:Choice>
    <mc:Fallback>
      <p:transition spd="slow">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TotalTime>
  <Words>144</Words>
  <Application>Microsoft Office PowerPoint</Application>
  <PresentationFormat>Niestandardowy</PresentationFormat>
  <Paragraphs>24</Paragraphs>
  <Slides>11</Slides>
  <Notes>0</Notes>
  <HiddenSlides>0</HiddenSlides>
  <MMClips>0</MMClips>
  <ScaleCrop>false</ScaleCrop>
  <HeadingPairs>
    <vt:vector size="4" baseType="variant">
      <vt:variant>
        <vt:lpstr>Motyw</vt:lpstr>
      </vt:variant>
      <vt:variant>
        <vt:i4>1</vt:i4>
      </vt:variant>
      <vt:variant>
        <vt:lpstr>Tytuły slajdów</vt:lpstr>
      </vt:variant>
      <vt:variant>
        <vt:i4>11</vt:i4>
      </vt:variant>
    </vt:vector>
  </HeadingPairs>
  <TitlesOfParts>
    <vt:vector size="12" baseType="lpstr">
      <vt:lpstr>office theme</vt:lpstr>
      <vt:lpstr>Berlin</vt:lpstr>
      <vt:lpstr>Czym jest Berlin?</vt:lpstr>
      <vt:lpstr>Slajd 3</vt:lpstr>
      <vt:lpstr>Z czego słynie Berlin?</vt:lpstr>
      <vt:lpstr>Turystyka</vt:lpstr>
      <vt:lpstr>Gospodarka</vt:lpstr>
      <vt:lpstr>Transport w Berlinie</vt:lpstr>
      <vt:lpstr>Kultura</vt:lpstr>
      <vt:lpstr>Sportowe Kluby w Berlinie</vt:lpstr>
      <vt:lpstr>Historia</vt:lpstr>
      <vt:lpstr> KONIEC 1 Michał Derebecki, Kewin Dichting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Weronika</cp:lastModifiedBy>
  <cp:revision>183</cp:revision>
  <dcterms:created xsi:type="dcterms:W3CDTF">2022-01-03T17:13:17Z</dcterms:created>
  <dcterms:modified xsi:type="dcterms:W3CDTF">2022-02-20T19:22:53Z</dcterms:modified>
</cp:coreProperties>
</file>