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47855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137298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3099926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F7E89-3B08-4DB6-B61F-9DCDC0C1B62D}" type="slidenum">
              <a:rPr lang="pl-PL" smtClean="0"/>
              <a:pPr/>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831617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43857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3" name="Date Placeholder 2"/>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3346441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3" name="Date Placeholder 2"/>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167398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548660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341418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409801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smtClean="0"/>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265451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20576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211696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58164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54911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smtClean="0"/>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220208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7445F3E-4F8E-47C9-AA07-4241A960798E}" type="datetimeFigureOut">
              <a:rPr lang="pl-PL" smtClean="0"/>
              <a:pPr/>
              <a:t>10.03.2021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203194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7445F3E-4F8E-47C9-AA07-4241A960798E}" type="datetimeFigureOut">
              <a:rPr lang="pl-PL" smtClean="0"/>
              <a:pPr/>
              <a:t>10.03.2021</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19F7E89-3B08-4DB6-B61F-9DCDC0C1B62D}" type="slidenum">
              <a:rPr lang="pl-PL" smtClean="0"/>
              <a:pPr/>
              <a:t>‹#›</a:t>
            </a:fld>
            <a:endParaRPr lang="pl-PL"/>
          </a:p>
        </p:txBody>
      </p:sp>
    </p:spTree>
    <p:extLst>
      <p:ext uri="{BB962C8B-B14F-4D97-AF65-F5344CB8AC3E}">
        <p14:creationId xmlns="" xmlns:p14="http://schemas.microsoft.com/office/powerpoint/2010/main" val="3242087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Berlin </a:t>
            </a:r>
            <a:r>
              <a:rPr lang="pl-PL" dirty="0" smtClean="0"/>
              <a:t>- </a:t>
            </a:r>
            <a:r>
              <a:rPr lang="pl-PL" dirty="0" err="1" smtClean="0"/>
              <a:t>die</a:t>
            </a:r>
            <a:r>
              <a:rPr lang="pl-PL" dirty="0" smtClean="0"/>
              <a:t> </a:t>
            </a:r>
            <a:r>
              <a:rPr lang="pl-PL" dirty="0" err="1" smtClean="0"/>
              <a:t>hauptstadt</a:t>
            </a:r>
            <a:r>
              <a:rPr lang="pl-PL" dirty="0" smtClean="0"/>
              <a:t> </a:t>
            </a:r>
            <a:r>
              <a:rPr lang="pl-PL" dirty="0" err="1" smtClean="0"/>
              <a:t>deutschlands</a:t>
            </a:r>
            <a:endParaRPr lang="pl-PL" dirty="0"/>
          </a:p>
        </p:txBody>
      </p:sp>
      <p:sp>
        <p:nvSpPr>
          <p:cNvPr id="3" name="Podtytuł 2"/>
          <p:cNvSpPr>
            <a:spLocks noGrp="1"/>
          </p:cNvSpPr>
          <p:nvPr>
            <p:ph type="subTitle" idx="1"/>
          </p:nvPr>
        </p:nvSpPr>
        <p:spPr/>
        <p:txBody>
          <a:bodyPr/>
          <a:lstStyle/>
          <a:p>
            <a:r>
              <a:rPr lang="pl-PL" dirty="0" smtClean="0"/>
              <a:t>Zofia Lewandowska </a:t>
            </a:r>
            <a:endParaRPr lang="pl-PL" dirty="0"/>
          </a:p>
        </p:txBody>
      </p:sp>
    </p:spTree>
    <p:extLst>
      <p:ext uri="{BB962C8B-B14F-4D97-AF65-F5344CB8AC3E}">
        <p14:creationId xmlns="" xmlns:p14="http://schemas.microsoft.com/office/powerpoint/2010/main" val="113434475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normAutofit/>
          </a:bodyPr>
          <a:lstStyle/>
          <a:p>
            <a:r>
              <a:rPr lang="de-DE" sz="2800" dirty="0"/>
              <a:t>3. Die Berliner </a:t>
            </a:r>
            <a:r>
              <a:rPr lang="de-DE" sz="2800" dirty="0" smtClean="0"/>
              <a:t>Mauer</a:t>
            </a:r>
            <a:endParaRPr lang="de-DE" sz="2800" dirty="0"/>
          </a:p>
          <a:p>
            <a:r>
              <a:rPr lang="de-DE" sz="2800" dirty="0"/>
              <a:t>Befestigungssystem ca. 156 km. Es wurde auch euphemistisch in der Sprache der ostdeutschen Propaganda genannt - dem antifaschistischen Wall.</a:t>
            </a:r>
            <a:endParaRPr lang="pl-PL" sz="2800" dirty="0"/>
          </a:p>
        </p:txBody>
      </p:sp>
    </p:spTree>
    <p:extLst>
      <p:ext uri="{BB962C8B-B14F-4D97-AF65-F5344CB8AC3E}">
        <p14:creationId xmlns="" xmlns:p14="http://schemas.microsoft.com/office/powerpoint/2010/main" val="24529807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cstate="print"/>
          <a:stretch>
            <a:fillRect/>
          </a:stretch>
        </p:blipFill>
        <p:spPr>
          <a:xfrm>
            <a:off x="2750645" y="827523"/>
            <a:ext cx="6690710" cy="5011574"/>
          </a:xfrm>
          <a:prstGeom prst="rect">
            <a:avLst/>
          </a:prstGeom>
        </p:spPr>
      </p:pic>
    </p:spTree>
    <p:extLst>
      <p:ext uri="{BB962C8B-B14F-4D97-AF65-F5344CB8AC3E}">
        <p14:creationId xmlns="" xmlns:p14="http://schemas.microsoft.com/office/powerpoint/2010/main" val="20764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err="1"/>
              <a:t>Wappen</a:t>
            </a:r>
            <a:r>
              <a:rPr lang="pl-PL" dirty="0"/>
              <a:t> von Berlin</a:t>
            </a:r>
          </a:p>
        </p:txBody>
      </p:sp>
      <p:sp>
        <p:nvSpPr>
          <p:cNvPr id="3" name="Symbol zastępczy zawartości 2"/>
          <p:cNvSpPr>
            <a:spLocks noGrp="1"/>
          </p:cNvSpPr>
          <p:nvPr>
            <p:ph sz="quarter" idx="13"/>
          </p:nvPr>
        </p:nvSpPr>
        <p:spPr/>
        <p:txBody>
          <a:bodyPr/>
          <a:lstStyle/>
          <a:p>
            <a:r>
              <a:rPr lang="de-DE" sz="2800" dirty="0"/>
              <a:t>Das Wappen zeigt einen Bären auf einem weißen Schild. Das Tier ist schwarz mit roten Krallen und einer Zunge, die mit weißen Zähnen aus dem offenen Mund ragt. Die Silhouette und der Blick des Bären sind nach rechts gerichtet.</a:t>
            </a:r>
          </a:p>
          <a:p>
            <a:endParaRPr lang="de-DE" dirty="0"/>
          </a:p>
          <a:p>
            <a:endParaRPr lang="pl-PL" dirty="0"/>
          </a:p>
        </p:txBody>
      </p:sp>
    </p:spTree>
    <p:extLst>
      <p:ext uri="{BB962C8B-B14F-4D97-AF65-F5344CB8AC3E}">
        <p14:creationId xmlns="" xmlns:p14="http://schemas.microsoft.com/office/powerpoint/2010/main" val="214722723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cstate="print"/>
          <a:stretch>
            <a:fillRect/>
          </a:stretch>
        </p:blipFill>
        <p:spPr>
          <a:xfrm>
            <a:off x="4502332" y="618517"/>
            <a:ext cx="3187336" cy="5227231"/>
          </a:xfrm>
          <a:prstGeom prst="rect">
            <a:avLst/>
          </a:prstGeom>
        </p:spPr>
      </p:pic>
    </p:spTree>
    <p:extLst>
      <p:ext uri="{BB962C8B-B14F-4D97-AF65-F5344CB8AC3E}">
        <p14:creationId xmlns="" xmlns:p14="http://schemas.microsoft.com/office/powerpoint/2010/main" val="19224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err="1"/>
              <a:t>Warum</a:t>
            </a:r>
            <a:r>
              <a:rPr lang="pl-PL" dirty="0"/>
              <a:t> der </a:t>
            </a:r>
            <a:r>
              <a:rPr lang="pl-PL" dirty="0" smtClean="0"/>
              <a:t>Bär ?</a:t>
            </a:r>
            <a:endParaRPr lang="pl-PL" dirty="0"/>
          </a:p>
        </p:txBody>
      </p:sp>
      <p:sp>
        <p:nvSpPr>
          <p:cNvPr id="3" name="Symbol zastępczy zawartości 2"/>
          <p:cNvSpPr>
            <a:spLocks noGrp="1"/>
          </p:cNvSpPr>
          <p:nvPr>
            <p:ph sz="quarter" idx="13"/>
          </p:nvPr>
        </p:nvSpPr>
        <p:spPr/>
        <p:txBody>
          <a:bodyPr>
            <a:normAutofit/>
          </a:bodyPr>
          <a:lstStyle/>
          <a:p>
            <a:r>
              <a:rPr lang="de-DE" sz="2800" dirty="0"/>
              <a:t>Er ist ein Symbol für die Macht und Tapferkeit der Berliner. Seit 1990 ist es das Wappen des gesamten vereinten Berlins. Die Legende besagt, dass das Gebiet, in dem sich Berlin befindet, ein slawisches Gebiet war, das vom brandenburgischen Markgrafen Albert </a:t>
            </a:r>
            <a:r>
              <a:rPr lang="pl-PL" sz="2800" dirty="0" smtClean="0"/>
              <a:t>bar </a:t>
            </a:r>
            <a:r>
              <a:rPr lang="de-DE" sz="2800" dirty="0" smtClean="0"/>
              <a:t>erobert </a:t>
            </a:r>
            <a:r>
              <a:rPr lang="de-DE" sz="2800" dirty="0"/>
              <a:t>wurde.</a:t>
            </a:r>
            <a:endParaRPr lang="pl-PL" sz="2800" dirty="0"/>
          </a:p>
        </p:txBody>
      </p:sp>
    </p:spTree>
    <p:extLst>
      <p:ext uri="{BB962C8B-B14F-4D97-AF65-F5344CB8AC3E}">
        <p14:creationId xmlns="" xmlns:p14="http://schemas.microsoft.com/office/powerpoint/2010/main" val="33992863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normAutofit/>
          </a:bodyPr>
          <a:lstStyle/>
          <a:p>
            <a:pPr marL="0" indent="0" algn="ctr">
              <a:buNone/>
            </a:pPr>
            <a:r>
              <a:rPr lang="pl-PL" sz="9600" dirty="0" err="1" smtClean="0"/>
              <a:t>Danke</a:t>
            </a:r>
            <a:r>
              <a:rPr lang="pl-PL" sz="9600" dirty="0" smtClean="0"/>
              <a:t> </a:t>
            </a:r>
            <a:r>
              <a:rPr lang="pl-PL" sz="9600" dirty="0" smtClean="0">
                <a:sym typeface="Wingdings" panose="05000000000000000000" pitchFamily="2" charset="2"/>
              </a:rPr>
              <a:t></a:t>
            </a:r>
            <a:endParaRPr lang="pl-PL" sz="9600" dirty="0"/>
          </a:p>
        </p:txBody>
      </p:sp>
    </p:spTree>
    <p:extLst>
      <p:ext uri="{BB962C8B-B14F-4D97-AF65-F5344CB8AC3E}">
        <p14:creationId xmlns="" xmlns:p14="http://schemas.microsoft.com/office/powerpoint/2010/main" val="27936037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17651" y="0"/>
            <a:ext cx="10364451" cy="2214694"/>
          </a:xfrm>
        </p:spPr>
        <p:txBody>
          <a:bodyPr/>
          <a:lstStyle/>
          <a:p>
            <a:r>
              <a:rPr lang="de-DE" dirty="0"/>
              <a:t>Bonn - die erste Hauptstadt Deutschlands</a:t>
            </a:r>
            <a:endParaRPr lang="pl-PL" dirty="0"/>
          </a:p>
        </p:txBody>
      </p:sp>
      <p:sp>
        <p:nvSpPr>
          <p:cNvPr id="3" name="Symbol zastępczy zawartości 2"/>
          <p:cNvSpPr>
            <a:spLocks noGrp="1"/>
          </p:cNvSpPr>
          <p:nvPr>
            <p:ph sz="quarter" idx="13"/>
          </p:nvPr>
        </p:nvSpPr>
        <p:spPr>
          <a:xfrm>
            <a:off x="1018278" y="1972492"/>
            <a:ext cx="10363824" cy="4236720"/>
          </a:xfrm>
        </p:spPr>
        <p:txBody>
          <a:bodyPr>
            <a:noAutofit/>
          </a:bodyPr>
          <a:lstStyle/>
          <a:p>
            <a:r>
              <a:rPr lang="pl-PL" sz="2400" dirty="0" err="1" smtClean="0"/>
              <a:t>bONN</a:t>
            </a:r>
            <a:r>
              <a:rPr lang="de-DE" sz="2400" dirty="0" smtClean="0"/>
              <a:t>- </a:t>
            </a:r>
            <a:r>
              <a:rPr lang="de-DE" sz="2400" dirty="0"/>
              <a:t>eine Stadt mit Kreisrechten in Westdeutschland im Bundesland Nordrhein-Westfalen auf beiden Seiten des Rheins. Bonn liegt ca. 30 km südlich von Köln. Auf halbem Weg nach Köln liegt der Flughafen Köln / Bonn. Die Geschichte der Stadt ist über 2000 Jahre alt und reicht bis in die Zeit der germanischen und römischen Siedlungen zurück. Bonn war von 1597 bis 1794 die Residenz der Herzöge von Köln. In den Jahren 1949–1991 war die Stadt die Hauptstadt der Bundesrepublik Deutschland, nach der Wiedervereinigung der beiden deutschen Bundesländer wurde Berlin wieder die Hauptstadt.</a:t>
            </a:r>
            <a:endParaRPr lang="pl-PL" sz="2400" dirty="0"/>
          </a:p>
        </p:txBody>
      </p:sp>
    </p:spTree>
    <p:extLst>
      <p:ext uri="{BB962C8B-B14F-4D97-AF65-F5344CB8AC3E}">
        <p14:creationId xmlns="" xmlns:p14="http://schemas.microsoft.com/office/powerpoint/2010/main" val="295405081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cstate="print"/>
          <a:stretch>
            <a:fillRect/>
          </a:stretch>
        </p:blipFill>
        <p:spPr>
          <a:xfrm>
            <a:off x="1946850" y="1071156"/>
            <a:ext cx="8298300" cy="4667794"/>
          </a:xfrm>
          <a:prstGeom prst="rect">
            <a:avLst/>
          </a:prstGeom>
        </p:spPr>
      </p:pic>
    </p:spTree>
    <p:extLst>
      <p:ext uri="{BB962C8B-B14F-4D97-AF65-F5344CB8AC3E}">
        <p14:creationId xmlns="" xmlns:p14="http://schemas.microsoft.com/office/powerpoint/2010/main" val="208590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4" y="770915"/>
            <a:ext cx="10364451" cy="1596177"/>
          </a:xfrm>
        </p:spPr>
        <p:txBody>
          <a:bodyPr>
            <a:normAutofit/>
          </a:bodyPr>
          <a:lstStyle/>
          <a:p>
            <a:pPr algn="l"/>
            <a:r>
              <a:rPr lang="pl-PL" sz="4800" dirty="0" smtClean="0"/>
              <a:t>Berlin - </a:t>
            </a:r>
            <a:r>
              <a:rPr lang="pl-PL" sz="4800" dirty="0" err="1" smtClean="0"/>
              <a:t>Einwohner</a:t>
            </a:r>
            <a:r>
              <a:rPr lang="pl-PL" sz="4800" dirty="0" smtClean="0"/>
              <a:t> </a:t>
            </a:r>
            <a:r>
              <a:rPr lang="pl-PL" sz="4800" dirty="0" err="1"/>
              <a:t>und</a:t>
            </a:r>
            <a:r>
              <a:rPr lang="pl-PL" sz="4800" dirty="0"/>
              <a:t> </a:t>
            </a:r>
            <a:r>
              <a:rPr lang="pl-PL" sz="4800" dirty="0" err="1"/>
              <a:t>Fläche</a:t>
            </a:r>
            <a:endParaRPr lang="pl-PL" sz="4800" dirty="0"/>
          </a:p>
        </p:txBody>
      </p:sp>
      <p:sp>
        <p:nvSpPr>
          <p:cNvPr id="3" name="Symbol zastępczy zawartości 2"/>
          <p:cNvSpPr>
            <a:spLocks noGrp="1"/>
          </p:cNvSpPr>
          <p:nvPr>
            <p:ph sz="quarter" idx="13"/>
          </p:nvPr>
        </p:nvSpPr>
        <p:spPr/>
        <p:txBody>
          <a:bodyPr/>
          <a:lstStyle/>
          <a:p>
            <a:pPr lvl="4"/>
            <a:endParaRPr lang="pl-PL" dirty="0" smtClean="0"/>
          </a:p>
          <a:p>
            <a:pPr lvl="4"/>
            <a:endParaRPr lang="pl-PL" dirty="0"/>
          </a:p>
        </p:txBody>
      </p:sp>
      <p:sp>
        <p:nvSpPr>
          <p:cNvPr id="4" name="Prostokąt 3"/>
          <p:cNvSpPr/>
          <p:nvPr/>
        </p:nvSpPr>
        <p:spPr>
          <a:xfrm>
            <a:off x="913774" y="2560320"/>
            <a:ext cx="8569860" cy="2554545"/>
          </a:xfrm>
          <a:prstGeom prst="rect">
            <a:avLst/>
          </a:prstGeom>
        </p:spPr>
        <p:txBody>
          <a:bodyPr wrap="square">
            <a:spAutoFit/>
          </a:bodyPr>
          <a:lstStyle/>
          <a:p>
            <a:r>
              <a:rPr lang="de-DE" sz="3200" dirty="0" smtClean="0"/>
              <a:t>Berlin - die Hauptstadt, die größte Stadt Deutschlands und gleichzeitig ein Bundesland. Es erstreckt sich über eine Fläche von ca. 892 km² und wird von ca. 3,7 Millionen Menschen bewohnt.</a:t>
            </a:r>
          </a:p>
          <a:p>
            <a:endParaRPr lang="de-DE" sz="3200" dirty="0"/>
          </a:p>
        </p:txBody>
      </p:sp>
    </p:spTree>
    <p:extLst>
      <p:ext uri="{BB962C8B-B14F-4D97-AF65-F5344CB8AC3E}">
        <p14:creationId xmlns="" xmlns:p14="http://schemas.microsoft.com/office/powerpoint/2010/main" val="66332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8" name="Symbol zastępczy zawartości 7"/>
          <p:cNvPicPr>
            <a:picLocks noGrp="1" noChangeAspect="1"/>
          </p:cNvPicPr>
          <p:nvPr>
            <p:ph sz="quarter" idx="13"/>
          </p:nvPr>
        </p:nvPicPr>
        <p:blipFill>
          <a:blip r:embed="rId2" cstate="print"/>
          <a:stretch>
            <a:fillRect/>
          </a:stretch>
        </p:blipFill>
        <p:spPr>
          <a:xfrm>
            <a:off x="1046798" y="1423851"/>
            <a:ext cx="8532632" cy="4266316"/>
          </a:xfrm>
          <a:prstGeom prst="rect">
            <a:avLst/>
          </a:prstGeom>
        </p:spPr>
      </p:pic>
    </p:spTree>
    <p:extLst>
      <p:ext uri="{BB962C8B-B14F-4D97-AF65-F5344CB8AC3E}">
        <p14:creationId xmlns="" xmlns:p14="http://schemas.microsoft.com/office/powerpoint/2010/main" val="12656663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4" y="997340"/>
            <a:ext cx="10364451" cy="1596177"/>
          </a:xfrm>
        </p:spPr>
        <p:txBody>
          <a:bodyPr>
            <a:normAutofit fontScale="90000"/>
          </a:bodyPr>
          <a:lstStyle/>
          <a:p>
            <a:pPr algn="l"/>
            <a:r>
              <a:rPr lang="pl-PL" dirty="0" smtClean="0"/>
              <a:t/>
            </a:r>
            <a:br>
              <a:rPr lang="pl-PL" dirty="0" smtClean="0"/>
            </a:br>
            <a:r>
              <a:rPr lang="pl-PL" dirty="0"/>
              <a:t/>
            </a:r>
            <a:br>
              <a:rPr lang="pl-PL" dirty="0"/>
            </a:br>
            <a:r>
              <a:rPr lang="pl-PL" sz="4400" dirty="0" err="1"/>
              <a:t>berlin</a:t>
            </a:r>
            <a:r>
              <a:rPr lang="pl-PL" sz="4400" dirty="0"/>
              <a:t> </a:t>
            </a:r>
            <a:r>
              <a:rPr lang="pl-PL" sz="4400" dirty="0" err="1"/>
              <a:t>und</a:t>
            </a:r>
            <a:r>
              <a:rPr lang="pl-PL" sz="4400" dirty="0"/>
              <a:t> </a:t>
            </a:r>
            <a:r>
              <a:rPr lang="pl-PL" sz="4400" dirty="0" err="1"/>
              <a:t>seine</a:t>
            </a:r>
            <a:r>
              <a:rPr lang="pl-PL" sz="4400" dirty="0"/>
              <a:t> </a:t>
            </a:r>
            <a:r>
              <a:rPr lang="pl-PL" sz="4400" dirty="0" err="1" smtClean="0"/>
              <a:t>sehenswÜrdigkeiten</a:t>
            </a:r>
            <a:r>
              <a:rPr lang="pl-PL" sz="4400" dirty="0"/>
              <a:t/>
            </a:r>
            <a:br>
              <a:rPr lang="pl-PL" sz="4400" dirty="0"/>
            </a:br>
            <a:r>
              <a:rPr lang="pl-PL" dirty="0"/>
              <a:t/>
            </a:r>
            <a:br>
              <a:rPr lang="pl-PL" dirty="0"/>
            </a:br>
            <a:r>
              <a:rPr lang="pl-PL" dirty="0"/>
              <a:t/>
            </a:r>
            <a:br>
              <a:rPr lang="pl-PL" dirty="0"/>
            </a:br>
            <a:r>
              <a:rPr lang="pl-PL" dirty="0"/>
              <a:t/>
            </a:r>
            <a:br>
              <a:rPr lang="pl-PL" dirty="0"/>
            </a:br>
            <a:endParaRPr lang="pl-PL" dirty="0"/>
          </a:p>
        </p:txBody>
      </p:sp>
      <p:sp>
        <p:nvSpPr>
          <p:cNvPr id="3" name="Symbol zastępczy zawartości 2"/>
          <p:cNvSpPr>
            <a:spLocks noGrp="1"/>
          </p:cNvSpPr>
          <p:nvPr>
            <p:ph sz="quarter" idx="13"/>
          </p:nvPr>
        </p:nvSpPr>
        <p:spPr>
          <a:xfrm>
            <a:off x="913774" y="2207624"/>
            <a:ext cx="10363826" cy="3583576"/>
          </a:xfrm>
        </p:spPr>
        <p:txBody>
          <a:bodyPr>
            <a:normAutofit/>
          </a:bodyPr>
          <a:lstStyle/>
          <a:p>
            <a:r>
              <a:rPr lang="de-DE" sz="2800" dirty="0"/>
              <a:t>1. Brandenburger </a:t>
            </a:r>
            <a:r>
              <a:rPr lang="de-DE" sz="2800" dirty="0" smtClean="0"/>
              <a:t>Tor</a:t>
            </a:r>
            <a:endParaRPr lang="de-DE" sz="2800" dirty="0"/>
          </a:p>
          <a:p>
            <a:r>
              <a:rPr lang="de-DE" sz="2800" dirty="0" smtClean="0"/>
              <a:t>Wahrzeichen </a:t>
            </a:r>
            <a:r>
              <a:rPr lang="de-DE" sz="2800" dirty="0"/>
              <a:t>Berlins und Symbol der deutschen Wiedervereinigung. Das Brandenburger Tor - getragen von sechs Säulen und 26 Meter hoch - wurde Ende des 18. Jahrhunderts von Carl Gotthard Langhans entworfen.</a:t>
            </a:r>
            <a:endParaRPr lang="pl-PL" sz="2800" dirty="0"/>
          </a:p>
        </p:txBody>
      </p:sp>
    </p:spTree>
    <p:extLst>
      <p:ext uri="{BB962C8B-B14F-4D97-AF65-F5344CB8AC3E}">
        <p14:creationId xmlns="" xmlns:p14="http://schemas.microsoft.com/office/powerpoint/2010/main" val="38279514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cstate="print"/>
          <a:stretch>
            <a:fillRect/>
          </a:stretch>
        </p:blipFill>
        <p:spPr>
          <a:xfrm>
            <a:off x="2152267" y="1178345"/>
            <a:ext cx="7887466" cy="4621563"/>
          </a:xfrm>
          <a:prstGeom prst="rect">
            <a:avLst/>
          </a:prstGeom>
        </p:spPr>
      </p:pic>
    </p:spTree>
    <p:extLst>
      <p:ext uri="{BB962C8B-B14F-4D97-AF65-F5344CB8AC3E}">
        <p14:creationId xmlns="" xmlns:p14="http://schemas.microsoft.com/office/powerpoint/2010/main" val="302777632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a:xfrm>
            <a:off x="913775" y="1972492"/>
            <a:ext cx="10363824" cy="3818708"/>
          </a:xfrm>
        </p:spPr>
        <p:txBody>
          <a:bodyPr>
            <a:normAutofit/>
          </a:bodyPr>
          <a:lstStyle/>
          <a:p>
            <a:r>
              <a:rPr lang="pl-PL" sz="2800" dirty="0" smtClean="0"/>
              <a:t>2</a:t>
            </a:r>
            <a:r>
              <a:rPr lang="de-DE" sz="2800" dirty="0" smtClean="0"/>
              <a:t>. </a:t>
            </a:r>
            <a:r>
              <a:rPr lang="de-DE" sz="2800" dirty="0"/>
              <a:t>Holocaust Mahnmal: ein jüdisches </a:t>
            </a:r>
            <a:r>
              <a:rPr lang="de-DE" sz="2800" dirty="0" smtClean="0"/>
              <a:t>Denkmal</a:t>
            </a:r>
            <a:endParaRPr lang="de-DE" sz="2800" dirty="0"/>
          </a:p>
          <a:p>
            <a:r>
              <a:rPr lang="de-DE" sz="2800" dirty="0"/>
              <a:t>Dies sind 2711 Steingrabsteine ​​auf einer Fläche von 19.000. m2 und </a:t>
            </a:r>
            <a:r>
              <a:rPr lang="de-DE" sz="2800" dirty="0" smtClean="0"/>
              <a:t>bilde</a:t>
            </a:r>
            <a:r>
              <a:rPr lang="pl-PL" sz="2800" dirty="0" smtClean="0"/>
              <a:t>n</a:t>
            </a:r>
            <a:r>
              <a:rPr lang="de-DE" sz="2800" dirty="0" smtClean="0"/>
              <a:t> </a:t>
            </a:r>
            <a:r>
              <a:rPr lang="de-DE" sz="2800" dirty="0"/>
              <a:t>ein seltsames Labyrinth. Dieser Ort ist ein Gedenken an die Ausrottung der Juden während des Zweiten Weltkriegs</a:t>
            </a:r>
            <a:endParaRPr lang="pl-PL" sz="2800" dirty="0"/>
          </a:p>
        </p:txBody>
      </p:sp>
    </p:spTree>
    <p:extLst>
      <p:ext uri="{BB962C8B-B14F-4D97-AF65-F5344CB8AC3E}">
        <p14:creationId xmlns="" xmlns:p14="http://schemas.microsoft.com/office/powerpoint/2010/main" val="368789562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cstate="print"/>
          <a:stretch>
            <a:fillRect/>
          </a:stretch>
        </p:blipFill>
        <p:spPr>
          <a:xfrm>
            <a:off x="2386148" y="927461"/>
            <a:ext cx="7419704" cy="4941639"/>
          </a:xfrm>
          <a:prstGeom prst="rect">
            <a:avLst/>
          </a:prstGeom>
        </p:spPr>
      </p:pic>
    </p:spTree>
    <p:extLst>
      <p:ext uri="{BB962C8B-B14F-4D97-AF65-F5344CB8AC3E}">
        <p14:creationId xmlns="" xmlns:p14="http://schemas.microsoft.com/office/powerpoint/2010/main" val="3065920405"/>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Kropla</Template>
  <TotalTime>114</TotalTime>
  <Words>361</Words>
  <Application>Microsoft Office PowerPoint</Application>
  <PresentationFormat>Niestandardowy</PresentationFormat>
  <Paragraphs>18</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Kropla</vt:lpstr>
      <vt:lpstr>Berlin - die hauptstadt deutschlands</vt:lpstr>
      <vt:lpstr>Bonn - die erste Hauptstadt Deutschlands</vt:lpstr>
      <vt:lpstr>Slajd 3</vt:lpstr>
      <vt:lpstr>Berlin - Einwohner und Fläche</vt:lpstr>
      <vt:lpstr>Slajd 5</vt:lpstr>
      <vt:lpstr>  berlin und seine sehenswÜrdigkeiten    </vt:lpstr>
      <vt:lpstr>Slajd 7</vt:lpstr>
      <vt:lpstr>Slajd 8</vt:lpstr>
      <vt:lpstr>Slajd 9</vt:lpstr>
      <vt:lpstr>Slajd 10</vt:lpstr>
      <vt:lpstr>Slajd 11</vt:lpstr>
      <vt:lpstr>Wappen von Berlin</vt:lpstr>
      <vt:lpstr>Slajd 13</vt:lpstr>
      <vt:lpstr>Warum der Bär ?</vt:lpstr>
      <vt:lpstr>Slajd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Berlin die hauptstadt deutschland</dc:title>
  <dc:creator>ASUS</dc:creator>
  <cp:lastModifiedBy>Weronika</cp:lastModifiedBy>
  <cp:revision>10</cp:revision>
  <dcterms:created xsi:type="dcterms:W3CDTF">2021-02-27T19:48:21Z</dcterms:created>
  <dcterms:modified xsi:type="dcterms:W3CDTF">2021-03-10T21:03:29Z</dcterms:modified>
</cp:coreProperties>
</file>