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CFE"/>
    <a:srgbClr val="F7B0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9C998D-06FF-4B45-862B-AFDEDD3CBEC2}" v="1" dt="2021-04-12T11:23:43.8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6"/>
    <p:restoredTop sz="94654"/>
  </p:normalViewPr>
  <p:slideViewPr>
    <p:cSldViewPr snapToGrid="0" snapToObjects="1">
      <p:cViewPr varScale="1">
        <p:scale>
          <a:sx n="70" d="100"/>
          <a:sy n="70" d="100"/>
        </p:scale>
        <p:origin x="5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C7990-7DDB-6E4D-ABBF-718B54258CB0}" type="datetimeFigureOut">
              <a:rPr lang="pl-PL" smtClean="0"/>
              <a:t>25.04.2021</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F6830-8F63-554C-AC93-0AA43F1562B8}" type="slidenum">
              <a:rPr lang="pl-PL" smtClean="0"/>
              <a:t>‹#›</a:t>
            </a:fld>
            <a:endParaRPr lang="pl-PL"/>
          </a:p>
        </p:txBody>
      </p:sp>
    </p:spTree>
    <p:extLst>
      <p:ext uri="{BB962C8B-B14F-4D97-AF65-F5344CB8AC3E}">
        <p14:creationId xmlns:p14="http://schemas.microsoft.com/office/powerpoint/2010/main" val="2575077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CB2F6830-8F63-554C-AC93-0AA43F1562B8}" type="slidenum">
              <a:rPr lang="pl-PL" smtClean="0"/>
              <a:t>5</a:t>
            </a:fld>
            <a:endParaRPr lang="pl-PL"/>
          </a:p>
        </p:txBody>
      </p:sp>
    </p:spTree>
    <p:extLst>
      <p:ext uri="{BB962C8B-B14F-4D97-AF65-F5344CB8AC3E}">
        <p14:creationId xmlns:p14="http://schemas.microsoft.com/office/powerpoint/2010/main" val="733293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F27F5F-16C7-1042-ADC6-0B454872641C}"/>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CB34B94F-B406-FD42-9AF1-671F74518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5A31E97D-3EDD-BF4A-86CC-55B316137534}"/>
              </a:ext>
            </a:extLst>
          </p:cNvPr>
          <p:cNvSpPr>
            <a:spLocks noGrp="1"/>
          </p:cNvSpPr>
          <p:nvPr>
            <p:ph type="dt" sz="half" idx="10"/>
          </p:nvPr>
        </p:nvSpPr>
        <p:spPr/>
        <p:txBody>
          <a:bodyPr/>
          <a:lstStyle/>
          <a:p>
            <a:fld id="{016FC930-8665-F349-9CBA-AB23002D38F8}" type="datetimeFigureOut">
              <a:rPr lang="pl-PL" smtClean="0"/>
              <a:t>25.04.2021</a:t>
            </a:fld>
            <a:endParaRPr lang="pl-PL"/>
          </a:p>
        </p:txBody>
      </p:sp>
      <p:sp>
        <p:nvSpPr>
          <p:cNvPr id="5" name="Symbol zastępczy stopki 4">
            <a:extLst>
              <a:ext uri="{FF2B5EF4-FFF2-40B4-BE49-F238E27FC236}">
                <a16:creationId xmlns:a16="http://schemas.microsoft.com/office/drawing/2014/main" id="{D1A8D6E1-E9AB-F240-932B-A4B5D942D16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6F5AAE7-0AB7-214E-8E0E-423096AD8132}"/>
              </a:ext>
            </a:extLst>
          </p:cNvPr>
          <p:cNvSpPr>
            <a:spLocks noGrp="1"/>
          </p:cNvSpPr>
          <p:nvPr>
            <p:ph type="sldNum" sz="quarter" idx="12"/>
          </p:nvPr>
        </p:nvSpPr>
        <p:spPr/>
        <p:txBody>
          <a:bodyPr/>
          <a:lstStyle/>
          <a:p>
            <a:fld id="{A25C73BE-E79B-9A4D-B7A6-B5B24EA6FFE2}" type="slidenum">
              <a:rPr lang="pl-PL" smtClean="0"/>
              <a:t>‹#›</a:t>
            </a:fld>
            <a:endParaRPr lang="pl-PL"/>
          </a:p>
        </p:txBody>
      </p:sp>
    </p:spTree>
    <p:extLst>
      <p:ext uri="{BB962C8B-B14F-4D97-AF65-F5344CB8AC3E}">
        <p14:creationId xmlns:p14="http://schemas.microsoft.com/office/powerpoint/2010/main" val="26828496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1ACECD-19D6-E248-BEF8-62E9FBC9DF7A}"/>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04C04473-AFA2-E944-AEA6-9E4D8BE015C7}"/>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31E9285-5BAD-3F41-A0D2-B7DFD5B94D6A}"/>
              </a:ext>
            </a:extLst>
          </p:cNvPr>
          <p:cNvSpPr>
            <a:spLocks noGrp="1"/>
          </p:cNvSpPr>
          <p:nvPr>
            <p:ph type="dt" sz="half" idx="10"/>
          </p:nvPr>
        </p:nvSpPr>
        <p:spPr/>
        <p:txBody>
          <a:bodyPr/>
          <a:lstStyle/>
          <a:p>
            <a:fld id="{016FC930-8665-F349-9CBA-AB23002D38F8}" type="datetimeFigureOut">
              <a:rPr lang="pl-PL" smtClean="0"/>
              <a:t>25.04.2021</a:t>
            </a:fld>
            <a:endParaRPr lang="pl-PL"/>
          </a:p>
        </p:txBody>
      </p:sp>
      <p:sp>
        <p:nvSpPr>
          <p:cNvPr id="5" name="Symbol zastępczy stopki 4">
            <a:extLst>
              <a:ext uri="{FF2B5EF4-FFF2-40B4-BE49-F238E27FC236}">
                <a16:creationId xmlns:a16="http://schemas.microsoft.com/office/drawing/2014/main" id="{008CA289-16D1-AA47-BADA-FA2304ADA15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E5F75A9-E892-174C-B537-9DD0408711A1}"/>
              </a:ext>
            </a:extLst>
          </p:cNvPr>
          <p:cNvSpPr>
            <a:spLocks noGrp="1"/>
          </p:cNvSpPr>
          <p:nvPr>
            <p:ph type="sldNum" sz="quarter" idx="12"/>
          </p:nvPr>
        </p:nvSpPr>
        <p:spPr/>
        <p:txBody>
          <a:bodyPr/>
          <a:lstStyle/>
          <a:p>
            <a:fld id="{A25C73BE-E79B-9A4D-B7A6-B5B24EA6FFE2}" type="slidenum">
              <a:rPr lang="pl-PL" smtClean="0"/>
              <a:t>‹#›</a:t>
            </a:fld>
            <a:endParaRPr lang="pl-PL"/>
          </a:p>
        </p:txBody>
      </p:sp>
    </p:spTree>
    <p:extLst>
      <p:ext uri="{BB962C8B-B14F-4D97-AF65-F5344CB8AC3E}">
        <p14:creationId xmlns:p14="http://schemas.microsoft.com/office/powerpoint/2010/main" val="37101597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D2A68D9-9089-5942-BA52-7BA04EAAF710}"/>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347DA3A2-E787-544D-80DA-0D9DFB8EFE6B}"/>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9A011F5-0E3E-174D-AD2A-B415ED22218C}"/>
              </a:ext>
            </a:extLst>
          </p:cNvPr>
          <p:cNvSpPr>
            <a:spLocks noGrp="1"/>
          </p:cNvSpPr>
          <p:nvPr>
            <p:ph type="dt" sz="half" idx="10"/>
          </p:nvPr>
        </p:nvSpPr>
        <p:spPr/>
        <p:txBody>
          <a:bodyPr/>
          <a:lstStyle/>
          <a:p>
            <a:fld id="{016FC930-8665-F349-9CBA-AB23002D38F8}" type="datetimeFigureOut">
              <a:rPr lang="pl-PL" smtClean="0"/>
              <a:t>25.04.2021</a:t>
            </a:fld>
            <a:endParaRPr lang="pl-PL"/>
          </a:p>
        </p:txBody>
      </p:sp>
      <p:sp>
        <p:nvSpPr>
          <p:cNvPr id="5" name="Symbol zastępczy stopki 4">
            <a:extLst>
              <a:ext uri="{FF2B5EF4-FFF2-40B4-BE49-F238E27FC236}">
                <a16:creationId xmlns:a16="http://schemas.microsoft.com/office/drawing/2014/main" id="{14F6B248-FD10-E648-95E8-F84E0006C950}"/>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0FCFAAA-BFA0-DD49-A573-B7EE2C3E25A9}"/>
              </a:ext>
            </a:extLst>
          </p:cNvPr>
          <p:cNvSpPr>
            <a:spLocks noGrp="1"/>
          </p:cNvSpPr>
          <p:nvPr>
            <p:ph type="sldNum" sz="quarter" idx="12"/>
          </p:nvPr>
        </p:nvSpPr>
        <p:spPr/>
        <p:txBody>
          <a:bodyPr/>
          <a:lstStyle/>
          <a:p>
            <a:fld id="{A25C73BE-E79B-9A4D-B7A6-B5B24EA6FFE2}" type="slidenum">
              <a:rPr lang="pl-PL" smtClean="0"/>
              <a:t>‹#›</a:t>
            </a:fld>
            <a:endParaRPr lang="pl-PL"/>
          </a:p>
        </p:txBody>
      </p:sp>
    </p:spTree>
    <p:extLst>
      <p:ext uri="{BB962C8B-B14F-4D97-AF65-F5344CB8AC3E}">
        <p14:creationId xmlns:p14="http://schemas.microsoft.com/office/powerpoint/2010/main" val="144737620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7A3656-8517-5941-B761-333655E7F40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181D4780-5023-1F4F-B973-E35408123910}"/>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5DFE421-EF43-634D-9A46-539670A91FBD}"/>
              </a:ext>
            </a:extLst>
          </p:cNvPr>
          <p:cNvSpPr>
            <a:spLocks noGrp="1"/>
          </p:cNvSpPr>
          <p:nvPr>
            <p:ph type="dt" sz="half" idx="10"/>
          </p:nvPr>
        </p:nvSpPr>
        <p:spPr/>
        <p:txBody>
          <a:bodyPr/>
          <a:lstStyle/>
          <a:p>
            <a:fld id="{016FC930-8665-F349-9CBA-AB23002D38F8}" type="datetimeFigureOut">
              <a:rPr lang="pl-PL" smtClean="0"/>
              <a:t>25.04.2021</a:t>
            </a:fld>
            <a:endParaRPr lang="pl-PL"/>
          </a:p>
        </p:txBody>
      </p:sp>
      <p:sp>
        <p:nvSpPr>
          <p:cNvPr id="5" name="Symbol zastępczy stopki 4">
            <a:extLst>
              <a:ext uri="{FF2B5EF4-FFF2-40B4-BE49-F238E27FC236}">
                <a16:creationId xmlns:a16="http://schemas.microsoft.com/office/drawing/2014/main" id="{8BB569A7-351B-CA46-9BBE-6525ADCC3C6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91524A01-ADFD-2C45-8751-977EB2AEDDF7}"/>
              </a:ext>
            </a:extLst>
          </p:cNvPr>
          <p:cNvSpPr>
            <a:spLocks noGrp="1"/>
          </p:cNvSpPr>
          <p:nvPr>
            <p:ph type="sldNum" sz="quarter" idx="12"/>
          </p:nvPr>
        </p:nvSpPr>
        <p:spPr/>
        <p:txBody>
          <a:bodyPr/>
          <a:lstStyle/>
          <a:p>
            <a:fld id="{A25C73BE-E79B-9A4D-B7A6-B5B24EA6FFE2}" type="slidenum">
              <a:rPr lang="pl-PL" smtClean="0"/>
              <a:t>‹#›</a:t>
            </a:fld>
            <a:endParaRPr lang="pl-PL"/>
          </a:p>
        </p:txBody>
      </p:sp>
    </p:spTree>
    <p:extLst>
      <p:ext uri="{BB962C8B-B14F-4D97-AF65-F5344CB8AC3E}">
        <p14:creationId xmlns:p14="http://schemas.microsoft.com/office/powerpoint/2010/main" val="245288391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42A2D2-56B9-0F40-B015-22148B768AB3}"/>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3B8B23B5-F863-3E43-8025-0E01C4BAC1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BBE41400-D35E-B543-985C-92E9F8A82ED7}"/>
              </a:ext>
            </a:extLst>
          </p:cNvPr>
          <p:cNvSpPr>
            <a:spLocks noGrp="1"/>
          </p:cNvSpPr>
          <p:nvPr>
            <p:ph type="dt" sz="half" idx="10"/>
          </p:nvPr>
        </p:nvSpPr>
        <p:spPr/>
        <p:txBody>
          <a:bodyPr/>
          <a:lstStyle/>
          <a:p>
            <a:fld id="{016FC930-8665-F349-9CBA-AB23002D38F8}" type="datetimeFigureOut">
              <a:rPr lang="pl-PL" smtClean="0"/>
              <a:t>25.04.2021</a:t>
            </a:fld>
            <a:endParaRPr lang="pl-PL"/>
          </a:p>
        </p:txBody>
      </p:sp>
      <p:sp>
        <p:nvSpPr>
          <p:cNvPr id="5" name="Symbol zastępczy stopki 4">
            <a:extLst>
              <a:ext uri="{FF2B5EF4-FFF2-40B4-BE49-F238E27FC236}">
                <a16:creationId xmlns:a16="http://schemas.microsoft.com/office/drawing/2014/main" id="{DA00F055-9C01-C34F-8163-EE69E30DAE3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2B687C3-B689-8B46-8E18-4E97836F6963}"/>
              </a:ext>
            </a:extLst>
          </p:cNvPr>
          <p:cNvSpPr>
            <a:spLocks noGrp="1"/>
          </p:cNvSpPr>
          <p:nvPr>
            <p:ph type="sldNum" sz="quarter" idx="12"/>
          </p:nvPr>
        </p:nvSpPr>
        <p:spPr/>
        <p:txBody>
          <a:bodyPr/>
          <a:lstStyle/>
          <a:p>
            <a:fld id="{A25C73BE-E79B-9A4D-B7A6-B5B24EA6FFE2}" type="slidenum">
              <a:rPr lang="pl-PL" smtClean="0"/>
              <a:t>‹#›</a:t>
            </a:fld>
            <a:endParaRPr lang="pl-PL"/>
          </a:p>
        </p:txBody>
      </p:sp>
    </p:spTree>
    <p:extLst>
      <p:ext uri="{BB962C8B-B14F-4D97-AF65-F5344CB8AC3E}">
        <p14:creationId xmlns:p14="http://schemas.microsoft.com/office/powerpoint/2010/main" val="862171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A2772D-1EC1-9244-8BC4-61B8B792DBA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CA8EC7B-53B5-0544-8025-2399EC897BBC}"/>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8BAC01CF-1F4E-084E-B5E4-71355F21FB70}"/>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CB5A2323-54AF-7E4E-B2B9-54ED08566844}"/>
              </a:ext>
            </a:extLst>
          </p:cNvPr>
          <p:cNvSpPr>
            <a:spLocks noGrp="1"/>
          </p:cNvSpPr>
          <p:nvPr>
            <p:ph type="dt" sz="half" idx="10"/>
          </p:nvPr>
        </p:nvSpPr>
        <p:spPr/>
        <p:txBody>
          <a:bodyPr/>
          <a:lstStyle/>
          <a:p>
            <a:fld id="{016FC930-8665-F349-9CBA-AB23002D38F8}" type="datetimeFigureOut">
              <a:rPr lang="pl-PL" smtClean="0"/>
              <a:t>25.04.2021</a:t>
            </a:fld>
            <a:endParaRPr lang="pl-PL"/>
          </a:p>
        </p:txBody>
      </p:sp>
      <p:sp>
        <p:nvSpPr>
          <p:cNvPr id="6" name="Symbol zastępczy stopki 5">
            <a:extLst>
              <a:ext uri="{FF2B5EF4-FFF2-40B4-BE49-F238E27FC236}">
                <a16:creationId xmlns:a16="http://schemas.microsoft.com/office/drawing/2014/main" id="{706112DA-9DBF-2A4B-B583-CEAB4CCC72E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9377AE6-D585-9845-9E18-233577122F9E}"/>
              </a:ext>
            </a:extLst>
          </p:cNvPr>
          <p:cNvSpPr>
            <a:spLocks noGrp="1"/>
          </p:cNvSpPr>
          <p:nvPr>
            <p:ph type="sldNum" sz="quarter" idx="12"/>
          </p:nvPr>
        </p:nvSpPr>
        <p:spPr/>
        <p:txBody>
          <a:bodyPr/>
          <a:lstStyle/>
          <a:p>
            <a:fld id="{A25C73BE-E79B-9A4D-B7A6-B5B24EA6FFE2}" type="slidenum">
              <a:rPr lang="pl-PL" smtClean="0"/>
              <a:t>‹#›</a:t>
            </a:fld>
            <a:endParaRPr lang="pl-PL"/>
          </a:p>
        </p:txBody>
      </p:sp>
    </p:spTree>
    <p:extLst>
      <p:ext uri="{BB962C8B-B14F-4D97-AF65-F5344CB8AC3E}">
        <p14:creationId xmlns:p14="http://schemas.microsoft.com/office/powerpoint/2010/main" val="5155379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44CA9B-E74C-694F-B8A9-D80E31A8811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6CC4CC85-3ACD-A948-B6CE-9D5C858C8C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37865E85-4616-1940-9ED9-9407EBAC1F05}"/>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2A065D8E-4486-F14A-8A2B-00DD288FFB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26D9D036-317B-564A-A197-DF9EE09D96DC}"/>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71D721B2-41A4-DB49-9BA5-5A8C8E60DC24}"/>
              </a:ext>
            </a:extLst>
          </p:cNvPr>
          <p:cNvSpPr>
            <a:spLocks noGrp="1"/>
          </p:cNvSpPr>
          <p:nvPr>
            <p:ph type="dt" sz="half" idx="10"/>
          </p:nvPr>
        </p:nvSpPr>
        <p:spPr/>
        <p:txBody>
          <a:bodyPr/>
          <a:lstStyle/>
          <a:p>
            <a:fld id="{016FC930-8665-F349-9CBA-AB23002D38F8}" type="datetimeFigureOut">
              <a:rPr lang="pl-PL" smtClean="0"/>
              <a:t>25.04.2021</a:t>
            </a:fld>
            <a:endParaRPr lang="pl-PL"/>
          </a:p>
        </p:txBody>
      </p:sp>
      <p:sp>
        <p:nvSpPr>
          <p:cNvPr id="8" name="Symbol zastępczy stopki 7">
            <a:extLst>
              <a:ext uri="{FF2B5EF4-FFF2-40B4-BE49-F238E27FC236}">
                <a16:creationId xmlns:a16="http://schemas.microsoft.com/office/drawing/2014/main" id="{B66D277D-D802-5A4C-B8A6-5E68BB86CB51}"/>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540CC3FB-ACEC-334C-A43A-D122EAD28EA3}"/>
              </a:ext>
            </a:extLst>
          </p:cNvPr>
          <p:cNvSpPr>
            <a:spLocks noGrp="1"/>
          </p:cNvSpPr>
          <p:nvPr>
            <p:ph type="sldNum" sz="quarter" idx="12"/>
          </p:nvPr>
        </p:nvSpPr>
        <p:spPr/>
        <p:txBody>
          <a:bodyPr/>
          <a:lstStyle/>
          <a:p>
            <a:fld id="{A25C73BE-E79B-9A4D-B7A6-B5B24EA6FFE2}" type="slidenum">
              <a:rPr lang="pl-PL" smtClean="0"/>
              <a:t>‹#›</a:t>
            </a:fld>
            <a:endParaRPr lang="pl-PL"/>
          </a:p>
        </p:txBody>
      </p:sp>
    </p:spTree>
    <p:extLst>
      <p:ext uri="{BB962C8B-B14F-4D97-AF65-F5344CB8AC3E}">
        <p14:creationId xmlns:p14="http://schemas.microsoft.com/office/powerpoint/2010/main" val="7496201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E28895-58BB-BD49-B3B4-281876E6BC3F}"/>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6F5010E5-AC8C-8E42-BFEE-431DF57EAB97}"/>
              </a:ext>
            </a:extLst>
          </p:cNvPr>
          <p:cNvSpPr>
            <a:spLocks noGrp="1"/>
          </p:cNvSpPr>
          <p:nvPr>
            <p:ph type="dt" sz="half" idx="10"/>
          </p:nvPr>
        </p:nvSpPr>
        <p:spPr/>
        <p:txBody>
          <a:bodyPr/>
          <a:lstStyle/>
          <a:p>
            <a:fld id="{016FC930-8665-F349-9CBA-AB23002D38F8}" type="datetimeFigureOut">
              <a:rPr lang="pl-PL" smtClean="0"/>
              <a:t>25.04.2021</a:t>
            </a:fld>
            <a:endParaRPr lang="pl-PL"/>
          </a:p>
        </p:txBody>
      </p:sp>
      <p:sp>
        <p:nvSpPr>
          <p:cNvPr id="4" name="Symbol zastępczy stopki 3">
            <a:extLst>
              <a:ext uri="{FF2B5EF4-FFF2-40B4-BE49-F238E27FC236}">
                <a16:creationId xmlns:a16="http://schemas.microsoft.com/office/drawing/2014/main" id="{25C88E56-3E35-744A-81A0-EC0F78DCEB5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96247906-C583-DA40-BDB3-97E10F18093A}"/>
              </a:ext>
            </a:extLst>
          </p:cNvPr>
          <p:cNvSpPr>
            <a:spLocks noGrp="1"/>
          </p:cNvSpPr>
          <p:nvPr>
            <p:ph type="sldNum" sz="quarter" idx="12"/>
          </p:nvPr>
        </p:nvSpPr>
        <p:spPr/>
        <p:txBody>
          <a:bodyPr/>
          <a:lstStyle/>
          <a:p>
            <a:fld id="{A25C73BE-E79B-9A4D-B7A6-B5B24EA6FFE2}" type="slidenum">
              <a:rPr lang="pl-PL" smtClean="0"/>
              <a:t>‹#›</a:t>
            </a:fld>
            <a:endParaRPr lang="pl-PL"/>
          </a:p>
        </p:txBody>
      </p:sp>
    </p:spTree>
    <p:extLst>
      <p:ext uri="{BB962C8B-B14F-4D97-AF65-F5344CB8AC3E}">
        <p14:creationId xmlns:p14="http://schemas.microsoft.com/office/powerpoint/2010/main" val="9661829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F8323EA5-E480-1F46-AC80-41C792A09562}"/>
              </a:ext>
            </a:extLst>
          </p:cNvPr>
          <p:cNvSpPr>
            <a:spLocks noGrp="1"/>
          </p:cNvSpPr>
          <p:nvPr>
            <p:ph type="dt" sz="half" idx="10"/>
          </p:nvPr>
        </p:nvSpPr>
        <p:spPr/>
        <p:txBody>
          <a:bodyPr/>
          <a:lstStyle/>
          <a:p>
            <a:fld id="{016FC930-8665-F349-9CBA-AB23002D38F8}" type="datetimeFigureOut">
              <a:rPr lang="pl-PL" smtClean="0"/>
              <a:t>25.04.2021</a:t>
            </a:fld>
            <a:endParaRPr lang="pl-PL"/>
          </a:p>
        </p:txBody>
      </p:sp>
      <p:sp>
        <p:nvSpPr>
          <p:cNvPr id="3" name="Symbol zastępczy stopki 2">
            <a:extLst>
              <a:ext uri="{FF2B5EF4-FFF2-40B4-BE49-F238E27FC236}">
                <a16:creationId xmlns:a16="http://schemas.microsoft.com/office/drawing/2014/main" id="{CC9EFE16-450D-134B-817A-E6AC7CDACB7E}"/>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A3DA1775-786B-0243-96C0-69481D0046CE}"/>
              </a:ext>
            </a:extLst>
          </p:cNvPr>
          <p:cNvSpPr>
            <a:spLocks noGrp="1"/>
          </p:cNvSpPr>
          <p:nvPr>
            <p:ph type="sldNum" sz="quarter" idx="12"/>
          </p:nvPr>
        </p:nvSpPr>
        <p:spPr/>
        <p:txBody>
          <a:bodyPr/>
          <a:lstStyle/>
          <a:p>
            <a:fld id="{A25C73BE-E79B-9A4D-B7A6-B5B24EA6FFE2}" type="slidenum">
              <a:rPr lang="pl-PL" smtClean="0"/>
              <a:t>‹#›</a:t>
            </a:fld>
            <a:endParaRPr lang="pl-PL"/>
          </a:p>
        </p:txBody>
      </p:sp>
    </p:spTree>
    <p:extLst>
      <p:ext uri="{BB962C8B-B14F-4D97-AF65-F5344CB8AC3E}">
        <p14:creationId xmlns:p14="http://schemas.microsoft.com/office/powerpoint/2010/main" val="24163708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CFD7CD-56AD-D34E-8919-79470F5604F6}"/>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14693C16-5DA6-0048-A737-356351075F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CA097F50-5411-294C-8229-0B1AD2B6F4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A37AE394-3B71-0C4F-903A-E9CA452EA9DE}"/>
              </a:ext>
            </a:extLst>
          </p:cNvPr>
          <p:cNvSpPr>
            <a:spLocks noGrp="1"/>
          </p:cNvSpPr>
          <p:nvPr>
            <p:ph type="dt" sz="half" idx="10"/>
          </p:nvPr>
        </p:nvSpPr>
        <p:spPr/>
        <p:txBody>
          <a:bodyPr/>
          <a:lstStyle/>
          <a:p>
            <a:fld id="{016FC930-8665-F349-9CBA-AB23002D38F8}" type="datetimeFigureOut">
              <a:rPr lang="pl-PL" smtClean="0"/>
              <a:t>25.04.2021</a:t>
            </a:fld>
            <a:endParaRPr lang="pl-PL"/>
          </a:p>
        </p:txBody>
      </p:sp>
      <p:sp>
        <p:nvSpPr>
          <p:cNvPr id="6" name="Symbol zastępczy stopki 5">
            <a:extLst>
              <a:ext uri="{FF2B5EF4-FFF2-40B4-BE49-F238E27FC236}">
                <a16:creationId xmlns:a16="http://schemas.microsoft.com/office/drawing/2014/main" id="{AC2B50EC-0CE9-F648-AD4C-CCD10684CD91}"/>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61D3A59A-79D5-0B40-8DAE-C61D1F741B6F}"/>
              </a:ext>
            </a:extLst>
          </p:cNvPr>
          <p:cNvSpPr>
            <a:spLocks noGrp="1"/>
          </p:cNvSpPr>
          <p:nvPr>
            <p:ph type="sldNum" sz="quarter" idx="12"/>
          </p:nvPr>
        </p:nvSpPr>
        <p:spPr/>
        <p:txBody>
          <a:bodyPr/>
          <a:lstStyle/>
          <a:p>
            <a:fld id="{A25C73BE-E79B-9A4D-B7A6-B5B24EA6FFE2}" type="slidenum">
              <a:rPr lang="pl-PL" smtClean="0"/>
              <a:t>‹#›</a:t>
            </a:fld>
            <a:endParaRPr lang="pl-PL"/>
          </a:p>
        </p:txBody>
      </p:sp>
    </p:spTree>
    <p:extLst>
      <p:ext uri="{BB962C8B-B14F-4D97-AF65-F5344CB8AC3E}">
        <p14:creationId xmlns:p14="http://schemas.microsoft.com/office/powerpoint/2010/main" val="230475469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644B3D5-705A-B943-88B8-DAE78CA706D2}"/>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C658F59E-2A4E-5B4A-BF84-F94FC3FBD6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0CB763DC-7EE3-4443-8E24-71855B34A8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797B288-5950-A74B-86E5-6002481F8BE7}"/>
              </a:ext>
            </a:extLst>
          </p:cNvPr>
          <p:cNvSpPr>
            <a:spLocks noGrp="1"/>
          </p:cNvSpPr>
          <p:nvPr>
            <p:ph type="dt" sz="half" idx="10"/>
          </p:nvPr>
        </p:nvSpPr>
        <p:spPr/>
        <p:txBody>
          <a:bodyPr/>
          <a:lstStyle/>
          <a:p>
            <a:fld id="{016FC930-8665-F349-9CBA-AB23002D38F8}" type="datetimeFigureOut">
              <a:rPr lang="pl-PL" smtClean="0"/>
              <a:t>25.04.2021</a:t>
            </a:fld>
            <a:endParaRPr lang="pl-PL"/>
          </a:p>
        </p:txBody>
      </p:sp>
      <p:sp>
        <p:nvSpPr>
          <p:cNvPr id="6" name="Symbol zastępczy stopki 5">
            <a:extLst>
              <a:ext uri="{FF2B5EF4-FFF2-40B4-BE49-F238E27FC236}">
                <a16:creationId xmlns:a16="http://schemas.microsoft.com/office/drawing/2014/main" id="{A04E0DFB-3E97-7A4D-B96A-D03D7C71B93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E5CD693-D61B-8948-826E-27BF8A329A5F}"/>
              </a:ext>
            </a:extLst>
          </p:cNvPr>
          <p:cNvSpPr>
            <a:spLocks noGrp="1"/>
          </p:cNvSpPr>
          <p:nvPr>
            <p:ph type="sldNum" sz="quarter" idx="12"/>
          </p:nvPr>
        </p:nvSpPr>
        <p:spPr/>
        <p:txBody>
          <a:bodyPr/>
          <a:lstStyle/>
          <a:p>
            <a:fld id="{A25C73BE-E79B-9A4D-B7A6-B5B24EA6FFE2}" type="slidenum">
              <a:rPr lang="pl-PL" smtClean="0"/>
              <a:t>‹#›</a:t>
            </a:fld>
            <a:endParaRPr lang="pl-PL"/>
          </a:p>
        </p:txBody>
      </p:sp>
    </p:spTree>
    <p:extLst>
      <p:ext uri="{BB962C8B-B14F-4D97-AF65-F5344CB8AC3E}">
        <p14:creationId xmlns:p14="http://schemas.microsoft.com/office/powerpoint/2010/main" val="12097482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33B4446A-5E27-2D49-8084-FF43029FA9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850A81D8-9D78-CD46-8708-783980A497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07A522C-F025-804B-BAF1-203BA2C5D5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FC930-8665-F349-9CBA-AB23002D38F8}" type="datetimeFigureOut">
              <a:rPr lang="pl-PL" smtClean="0"/>
              <a:t>25.04.2021</a:t>
            </a:fld>
            <a:endParaRPr lang="pl-PL"/>
          </a:p>
        </p:txBody>
      </p:sp>
      <p:sp>
        <p:nvSpPr>
          <p:cNvPr id="5" name="Symbol zastępczy stopki 4">
            <a:extLst>
              <a:ext uri="{FF2B5EF4-FFF2-40B4-BE49-F238E27FC236}">
                <a16:creationId xmlns:a16="http://schemas.microsoft.com/office/drawing/2014/main" id="{A10C74D8-B0BC-124E-97ED-AC1E1C475D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FF93F966-B531-2240-856C-E4FDF37646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5C73BE-E79B-9A4D-B7A6-B5B24EA6FFE2}" type="slidenum">
              <a:rPr lang="pl-PL" smtClean="0"/>
              <a:t>‹#›</a:t>
            </a:fld>
            <a:endParaRPr lang="pl-PL"/>
          </a:p>
        </p:txBody>
      </p:sp>
    </p:spTree>
    <p:extLst>
      <p:ext uri="{BB962C8B-B14F-4D97-AF65-F5344CB8AC3E}">
        <p14:creationId xmlns:p14="http://schemas.microsoft.com/office/powerpoint/2010/main" val="1372076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krainaoza.pl/zobacz-moje-sprawy/16" TargetMode="External"/><Relationship Id="rId3" Type="http://schemas.openxmlformats.org/officeDocument/2006/relationships/hyperlink" Target="https://www.youtube.com/results?search_query=you'll+never+walk+alone" TargetMode="External"/><Relationship Id="rId7" Type="http://schemas.openxmlformats.org/officeDocument/2006/relationships/hyperlink" Target="https://pl.aleteia.org/2020/03/07/osamotnienie-12-sposobow-by-nie-dac-sie-temu-uczuciu/" TargetMode="External"/><Relationship Id="rId2" Type="http://schemas.openxmlformats.org/officeDocument/2006/relationships/hyperlink" Target="https://www.youtube.com/watch?v=OV5_LQArLa" TargetMode="External"/><Relationship Id="rId1" Type="http://schemas.openxmlformats.org/officeDocument/2006/relationships/slideLayout" Target="../slideLayouts/slideLayout2.xml"/><Relationship Id="rId6" Type="http://schemas.openxmlformats.org/officeDocument/2006/relationships/hyperlink" Target="https://www.medicover.pl/o-zdrowiu/techniki-radzenia-sobie-ze-stresem,6942,n,192" TargetMode="External"/><Relationship Id="rId5" Type="http://schemas.openxmlformats.org/officeDocument/2006/relationships/hyperlink" Target="https://www.youtube.com/watch?v=5NXRS5IQ7jI" TargetMode="External"/><Relationship Id="rId10" Type="http://schemas.openxmlformats.org/officeDocument/2006/relationships/image" Target="../media/image12.gif"/><Relationship Id="rId4" Type="http://schemas.openxmlformats.org/officeDocument/2006/relationships/hyperlink" Target="https://www.youtube.com/watch?v=4Ox_Pw8Dqo4" TargetMode="External"/><Relationship Id="rId9" Type="http://schemas.openxmlformats.org/officeDocument/2006/relationships/hyperlink" Target="https://tenor.co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hyperlink" Target="https://zwierciadlo.pl/psychologia/radosc-gdzie-jej-szukac"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gif"/><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hyperlink" Target="https://www.poradnikzdrowie.pl/psychologia/emocje/6-krokow-do-zapanowania-nad-zloscia-aa-rjB5-D2d4-6eF5.html" TargetMode="External"/><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7.gif"/><Relationship Id="rId5" Type="http://schemas.openxmlformats.org/officeDocument/2006/relationships/hyperlink" Target="https://ohme.pl/lifestyle/jak-poradzic-sobie-ze-strachem-i-napadami-paniki-9-krokow-do-zapanowania-nad-swoim-lekiem/"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www.swps.pl/strefa-psyche/blog/relacje/18788-smutek-jak-sobie-z-nim-radzic" TargetMode="External"/><Relationship Id="rId5" Type="http://schemas.openxmlformats.org/officeDocument/2006/relationships/image" Target="../media/image4.png"/><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9.gif"/><Relationship Id="rId4" Type="http://schemas.openxmlformats.org/officeDocument/2006/relationships/hyperlink" Target="https://pl.aleteia.org/2020/03/07/osamotnienie-12-sposobow-by-nie-dac-sie-temu-uczuciu/"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hyperlink" Target="https://www.poradnikzdrowie.pl/psychologia/zdrowie-psychiczne/stres-jak-go-pokonac-przyczyny-objawy-i-skutki-stresu-aa-ToT3-RY4a-QzpG.html#stres-jak-go-pokonac" TargetMode="External"/><Relationship Id="rId4" Type="http://schemas.openxmlformats.org/officeDocument/2006/relationships/image" Target="../media/image1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F6FC3C-7EC5-F840-BAE3-B2CBB1320C61}"/>
              </a:ext>
            </a:extLst>
          </p:cNvPr>
          <p:cNvSpPr>
            <a:spLocks noGrp="1"/>
          </p:cNvSpPr>
          <p:nvPr>
            <p:ph type="ctrTitle"/>
          </p:nvPr>
        </p:nvSpPr>
        <p:spPr>
          <a:xfrm>
            <a:off x="6672649" y="3236119"/>
            <a:ext cx="5519351" cy="2387600"/>
          </a:xfrm>
        </p:spPr>
        <p:txBody>
          <a:bodyPr>
            <a:noAutofit/>
          </a:bodyPr>
          <a:lstStyle/>
          <a:p>
            <a:pPr algn="l"/>
            <a:r>
              <a:rPr lang="pl-PL" sz="5400" dirty="0">
                <a:latin typeface="Bradley Hand" pitchFamily="2" charset="0"/>
              </a:rPr>
              <a:t>Jak sobie radzić z    	trudnymi 	emocjami?             </a:t>
            </a:r>
            <a:r>
              <a:rPr lang="pl-PL" sz="5400" dirty="0"/>
              <a:t>		</a:t>
            </a:r>
          </a:p>
        </p:txBody>
      </p:sp>
      <p:sp>
        <p:nvSpPr>
          <p:cNvPr id="3" name="Podtytuł 2">
            <a:extLst>
              <a:ext uri="{FF2B5EF4-FFF2-40B4-BE49-F238E27FC236}">
                <a16:creationId xmlns:a16="http://schemas.microsoft.com/office/drawing/2014/main" id="{F2BF8E4C-7CEA-0A4A-A176-6ACF3F2FA2AB}"/>
              </a:ext>
            </a:extLst>
          </p:cNvPr>
          <p:cNvSpPr>
            <a:spLocks noGrp="1"/>
          </p:cNvSpPr>
          <p:nvPr>
            <p:ph type="subTitle" idx="1"/>
          </p:nvPr>
        </p:nvSpPr>
        <p:spPr/>
        <p:txBody>
          <a:bodyPr/>
          <a:lstStyle/>
          <a:p>
            <a:endParaRPr lang="pl-PL" dirty="0"/>
          </a:p>
        </p:txBody>
      </p:sp>
      <p:pic>
        <p:nvPicPr>
          <p:cNvPr id="9" name="Obraz 8" descr="Obraz zawierający clipart, lalka&#10;&#10;Opis wygenerowany automatycznie">
            <a:extLst>
              <a:ext uri="{FF2B5EF4-FFF2-40B4-BE49-F238E27FC236}">
                <a16:creationId xmlns:a16="http://schemas.microsoft.com/office/drawing/2014/main" id="{2EFDE827-3790-8D47-9B69-DCFCCA897115}"/>
              </a:ext>
            </a:extLst>
          </p:cNvPr>
          <p:cNvPicPr>
            <a:picLocks noChangeAspect="1"/>
          </p:cNvPicPr>
          <p:nvPr/>
        </p:nvPicPr>
        <p:blipFill>
          <a:blip r:embed="rId2"/>
          <a:stretch>
            <a:fillRect/>
          </a:stretch>
        </p:blipFill>
        <p:spPr>
          <a:xfrm>
            <a:off x="0" y="400323"/>
            <a:ext cx="6308245" cy="5671592"/>
          </a:xfrm>
          <a:prstGeom prst="rect">
            <a:avLst/>
          </a:prstGeom>
        </p:spPr>
      </p:pic>
    </p:spTree>
    <p:extLst>
      <p:ext uri="{BB962C8B-B14F-4D97-AF65-F5344CB8AC3E}">
        <p14:creationId xmlns:p14="http://schemas.microsoft.com/office/powerpoint/2010/main" val="42551492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46504B-30F2-D649-A614-37D164F742A5}"/>
              </a:ext>
            </a:extLst>
          </p:cNvPr>
          <p:cNvSpPr>
            <a:spLocks noGrp="1"/>
          </p:cNvSpPr>
          <p:nvPr>
            <p:ph type="title"/>
          </p:nvPr>
        </p:nvSpPr>
        <p:spPr>
          <a:xfrm>
            <a:off x="838200" y="256777"/>
            <a:ext cx="10515600" cy="1325563"/>
          </a:xfrm>
        </p:spPr>
        <p:txBody>
          <a:bodyPr/>
          <a:lstStyle/>
          <a:p>
            <a:pPr algn="ctr"/>
            <a:r>
              <a:rPr lang="pl-PL" sz="6000" dirty="0">
                <a:solidFill>
                  <a:srgbClr val="00B0F0"/>
                </a:solidFill>
                <a:latin typeface="Baloo Bhai" panose="03080902040302020200" pitchFamily="66" charset="0"/>
                <a:cs typeface="Baloo Bhai" panose="03080902040302020200" pitchFamily="66" charset="0"/>
              </a:rPr>
              <a:t>Podsumowanie</a:t>
            </a:r>
            <a:r>
              <a:rPr lang="pl-PL" dirty="0"/>
              <a:t> </a:t>
            </a:r>
          </a:p>
        </p:txBody>
      </p:sp>
      <p:pic>
        <p:nvPicPr>
          <p:cNvPr id="5" name="Symbol zastępczy zawartości 4">
            <a:extLst>
              <a:ext uri="{FF2B5EF4-FFF2-40B4-BE49-F238E27FC236}">
                <a16:creationId xmlns:a16="http://schemas.microsoft.com/office/drawing/2014/main" id="{CB0E079C-38E5-544C-9FC5-5BA7B9D826D9}"/>
              </a:ext>
            </a:extLst>
          </p:cNvPr>
          <p:cNvPicPr>
            <a:picLocks noGrp="1" noChangeAspect="1"/>
          </p:cNvPicPr>
          <p:nvPr>
            <p:ph idx="1"/>
          </p:nvPr>
        </p:nvPicPr>
        <p:blipFill>
          <a:blip r:embed="rId2"/>
          <a:stretch>
            <a:fillRect/>
          </a:stretch>
        </p:blipFill>
        <p:spPr>
          <a:xfrm>
            <a:off x="0" y="1582340"/>
            <a:ext cx="4386648" cy="4226011"/>
          </a:xfrm>
        </p:spPr>
      </p:pic>
      <p:sp>
        <p:nvSpPr>
          <p:cNvPr id="7" name="pole tekstowe 6">
            <a:extLst>
              <a:ext uri="{FF2B5EF4-FFF2-40B4-BE49-F238E27FC236}">
                <a16:creationId xmlns:a16="http://schemas.microsoft.com/office/drawing/2014/main" id="{1C5BA218-A2DC-F44B-96D7-40F163C2C82D}"/>
              </a:ext>
            </a:extLst>
          </p:cNvPr>
          <p:cNvSpPr txBox="1"/>
          <p:nvPr/>
        </p:nvSpPr>
        <p:spPr>
          <a:xfrm>
            <a:off x="4580237" y="1582340"/>
            <a:ext cx="7438768" cy="4401205"/>
          </a:xfrm>
          <a:prstGeom prst="rect">
            <a:avLst/>
          </a:prstGeom>
          <a:noFill/>
        </p:spPr>
        <p:txBody>
          <a:bodyPr wrap="square" rtlCol="0">
            <a:spAutoFit/>
          </a:bodyPr>
          <a:lstStyle/>
          <a:p>
            <a:r>
              <a:rPr lang="pl-PL" sz="2000" dirty="0">
                <a:latin typeface="Bradley Hand" pitchFamily="2" charset="0"/>
              </a:rPr>
              <a:t>Emocje są integralną częścią naszego życia. Towarzyszą nam na każdym kroku, dlatego kluczowe jest, aby nauczyć się nad nimi panować. </a:t>
            </a:r>
          </a:p>
          <a:p>
            <a:endParaRPr lang="pl-PL" sz="2000" dirty="0">
              <a:latin typeface="Bradley Hand" pitchFamily="2" charset="0"/>
            </a:endParaRPr>
          </a:p>
          <a:p>
            <a:r>
              <a:rPr lang="pl-PL" sz="2000" dirty="0">
                <a:latin typeface="Bradley Hand" pitchFamily="2" charset="0"/>
              </a:rPr>
              <a:t>To nic trudnego, wystarczy znaleźć własną drogę nad zapanowaniem nad nimi. Nie ma złej metody, ważne aby była skuteczna. </a:t>
            </a:r>
          </a:p>
          <a:p>
            <a:endParaRPr lang="pl-PL" sz="2000" dirty="0">
              <a:latin typeface="Bradley Hand" pitchFamily="2" charset="0"/>
            </a:endParaRPr>
          </a:p>
          <a:p>
            <a:r>
              <a:rPr lang="pl-PL" sz="2000" dirty="0">
                <a:latin typeface="Bradley Hand" pitchFamily="2" charset="0"/>
              </a:rPr>
              <a:t>Należy podkreślić, że w przypadku emocji niezwykle ważna jest komunikacja i kontakt z drugim człowiekiem. Jest to bardzo pomocne w kryzysowych sytuacjach. </a:t>
            </a:r>
          </a:p>
          <a:p>
            <a:endParaRPr lang="pl-PL" sz="2000" dirty="0">
              <a:latin typeface="Bradley Hand" pitchFamily="2" charset="0"/>
            </a:endParaRPr>
          </a:p>
          <a:p>
            <a:r>
              <a:rPr lang="pl-PL" sz="2000" dirty="0">
                <a:latin typeface="Bradley Hand" pitchFamily="2" charset="0"/>
              </a:rPr>
              <a:t>Nie wolno wstydzić się własnych emocji! Należy (rzecz jasna z umiarem) je okazywać! </a:t>
            </a:r>
          </a:p>
        </p:txBody>
      </p:sp>
    </p:spTree>
    <p:extLst>
      <p:ext uri="{BB962C8B-B14F-4D97-AF65-F5344CB8AC3E}">
        <p14:creationId xmlns:p14="http://schemas.microsoft.com/office/powerpoint/2010/main" val="274013257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A492AD-CAAD-C042-AFEF-4CCF54556738}"/>
              </a:ext>
            </a:extLst>
          </p:cNvPr>
          <p:cNvSpPr>
            <a:spLocks noGrp="1"/>
          </p:cNvSpPr>
          <p:nvPr>
            <p:ph type="title"/>
          </p:nvPr>
        </p:nvSpPr>
        <p:spPr>
          <a:xfrm>
            <a:off x="838200" y="18255"/>
            <a:ext cx="10515600" cy="1325563"/>
          </a:xfrm>
        </p:spPr>
        <p:txBody>
          <a:bodyPr>
            <a:normAutofit/>
          </a:bodyPr>
          <a:lstStyle/>
          <a:p>
            <a:pPr algn="ctr"/>
            <a:r>
              <a:rPr lang="pl-PL" sz="6000" dirty="0">
                <a:solidFill>
                  <a:srgbClr val="00FCFE"/>
                </a:solidFill>
                <a:latin typeface="Baloo Bhai" panose="03080902040302020200" pitchFamily="66" charset="0"/>
                <a:cs typeface="Baloo Bhai" panose="03080902040302020200" pitchFamily="66" charset="0"/>
              </a:rPr>
              <a:t>Bibliografia</a:t>
            </a:r>
          </a:p>
        </p:txBody>
      </p:sp>
      <p:sp>
        <p:nvSpPr>
          <p:cNvPr id="3" name="Symbol zastępczy zawartości 2">
            <a:extLst>
              <a:ext uri="{FF2B5EF4-FFF2-40B4-BE49-F238E27FC236}">
                <a16:creationId xmlns:a16="http://schemas.microsoft.com/office/drawing/2014/main" id="{0D5E9626-EE02-3040-8240-76E55910A643}"/>
              </a:ext>
            </a:extLst>
          </p:cNvPr>
          <p:cNvSpPr>
            <a:spLocks noGrp="1"/>
          </p:cNvSpPr>
          <p:nvPr>
            <p:ph idx="1"/>
          </p:nvPr>
        </p:nvSpPr>
        <p:spPr>
          <a:xfrm>
            <a:off x="5980670" y="1640274"/>
            <a:ext cx="5373130" cy="4351338"/>
          </a:xfrm>
        </p:spPr>
        <p:txBody>
          <a:bodyPr>
            <a:normAutofit lnSpcReduction="10000"/>
          </a:bodyPr>
          <a:lstStyle/>
          <a:p>
            <a:r>
              <a:rPr lang="pl-PL" dirty="0">
                <a:hlinkClick r:id="rId2"/>
              </a:rPr>
              <a:t>Muzyka do opisania radości, złości i strachu</a:t>
            </a:r>
            <a:endParaRPr lang="pl-PL" dirty="0"/>
          </a:p>
          <a:p>
            <a:r>
              <a:rPr lang="pl-PL" dirty="0">
                <a:hlinkClick r:id="rId3"/>
              </a:rPr>
              <a:t>Muzyka do opisania osamotnienia </a:t>
            </a:r>
            <a:endParaRPr lang="pl-PL" dirty="0"/>
          </a:p>
          <a:p>
            <a:r>
              <a:rPr lang="pl-PL" dirty="0">
                <a:hlinkClick r:id="rId4"/>
              </a:rPr>
              <a:t>Muzyka do opisania smutku</a:t>
            </a:r>
            <a:endParaRPr lang="pl-PL" dirty="0"/>
          </a:p>
          <a:p>
            <a:r>
              <a:rPr lang="pl-PL" dirty="0">
                <a:hlinkClick r:id="rId5"/>
              </a:rPr>
              <a:t>Muzyka do opisania stresu</a:t>
            </a:r>
            <a:endParaRPr lang="pl-PL" dirty="0"/>
          </a:p>
          <a:p>
            <a:r>
              <a:rPr lang="pl-PL" dirty="0">
                <a:hlinkClick r:id="rId6"/>
              </a:rPr>
              <a:t>Stres</a:t>
            </a:r>
            <a:endParaRPr lang="pl-PL" dirty="0"/>
          </a:p>
          <a:p>
            <a:r>
              <a:rPr lang="pl-PL" dirty="0">
                <a:hlinkClick r:id="rId7"/>
              </a:rPr>
              <a:t>Osamotnienie</a:t>
            </a:r>
            <a:endParaRPr lang="pl-PL" dirty="0"/>
          </a:p>
          <a:p>
            <a:r>
              <a:rPr lang="pl-PL" dirty="0">
                <a:hlinkClick r:id="rId8"/>
              </a:rPr>
              <a:t>Smutek</a:t>
            </a:r>
            <a:endParaRPr lang="pl-PL" dirty="0"/>
          </a:p>
          <a:p>
            <a:r>
              <a:rPr lang="pl-PL" dirty="0">
                <a:hlinkClick r:id="rId9"/>
              </a:rPr>
              <a:t>Animowane rysunki</a:t>
            </a:r>
            <a:endParaRPr lang="pl-PL" dirty="0"/>
          </a:p>
          <a:p>
            <a:endParaRPr lang="pl-PL" dirty="0"/>
          </a:p>
          <a:p>
            <a:endParaRPr lang="pl-PL" dirty="0"/>
          </a:p>
          <a:p>
            <a:endParaRPr lang="pl-PL" dirty="0"/>
          </a:p>
          <a:p>
            <a:endParaRPr lang="pl-PL" dirty="0"/>
          </a:p>
          <a:p>
            <a:endParaRPr lang="pl-PL" dirty="0"/>
          </a:p>
        </p:txBody>
      </p:sp>
      <p:pic>
        <p:nvPicPr>
          <p:cNvPr id="5" name="Obraz 4">
            <a:extLst>
              <a:ext uri="{FF2B5EF4-FFF2-40B4-BE49-F238E27FC236}">
                <a16:creationId xmlns:a16="http://schemas.microsoft.com/office/drawing/2014/main" id="{2B19A492-6481-B64E-A587-438893E4EB37}"/>
              </a:ext>
            </a:extLst>
          </p:cNvPr>
          <p:cNvPicPr>
            <a:picLocks noChangeAspect="1"/>
          </p:cNvPicPr>
          <p:nvPr/>
        </p:nvPicPr>
        <p:blipFill>
          <a:blip r:embed="rId10"/>
          <a:stretch>
            <a:fillRect/>
          </a:stretch>
        </p:blipFill>
        <p:spPr>
          <a:xfrm>
            <a:off x="506437" y="1748936"/>
            <a:ext cx="4908257" cy="3681193"/>
          </a:xfrm>
          <a:prstGeom prst="rect">
            <a:avLst/>
          </a:prstGeom>
        </p:spPr>
      </p:pic>
    </p:spTree>
    <p:extLst>
      <p:ext uri="{BB962C8B-B14F-4D97-AF65-F5344CB8AC3E}">
        <p14:creationId xmlns:p14="http://schemas.microsoft.com/office/powerpoint/2010/main" val="37969526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EF2D0E8B-A985-9A49-AD6A-D2F86617BEE4}"/>
              </a:ext>
            </a:extLst>
          </p:cNvPr>
          <p:cNvSpPr>
            <a:spLocks noGrp="1"/>
          </p:cNvSpPr>
          <p:nvPr>
            <p:ph type="ctrTitle"/>
          </p:nvPr>
        </p:nvSpPr>
        <p:spPr/>
        <p:txBody>
          <a:bodyPr/>
          <a:lstStyle/>
          <a:p>
            <a:r>
              <a:rPr lang="pl-PL" dirty="0">
                <a:solidFill>
                  <a:srgbClr val="002060"/>
                </a:solidFill>
                <a:latin typeface="Bradley Hand" pitchFamily="2" charset="0"/>
              </a:rPr>
              <a:t>Dziękuję za uwagę!</a:t>
            </a:r>
          </a:p>
        </p:txBody>
      </p:sp>
      <p:sp>
        <p:nvSpPr>
          <p:cNvPr id="7" name="Podtytuł 6">
            <a:extLst>
              <a:ext uri="{FF2B5EF4-FFF2-40B4-BE49-F238E27FC236}">
                <a16:creationId xmlns:a16="http://schemas.microsoft.com/office/drawing/2014/main" id="{0EFC38AC-1C99-094D-8DCF-5FDF4E3362FF}"/>
              </a:ext>
            </a:extLst>
          </p:cNvPr>
          <p:cNvSpPr>
            <a:spLocks noGrp="1"/>
          </p:cNvSpPr>
          <p:nvPr>
            <p:ph type="subTitle" idx="1"/>
          </p:nvPr>
        </p:nvSpPr>
        <p:spPr/>
        <p:txBody>
          <a:bodyPr>
            <a:normAutofit/>
          </a:bodyPr>
          <a:lstStyle/>
          <a:p>
            <a:r>
              <a:rPr lang="pl-PL" sz="2800" dirty="0">
                <a:solidFill>
                  <a:srgbClr val="0070C0"/>
                </a:solidFill>
                <a:latin typeface="Bradley Hand" pitchFamily="2" charset="0"/>
              </a:rPr>
              <a:t>Zofia Łuszczyńska kl. </a:t>
            </a:r>
            <a:r>
              <a:rPr lang="pl-PL" sz="2800" dirty="0" err="1">
                <a:solidFill>
                  <a:srgbClr val="0070C0"/>
                </a:solidFill>
                <a:latin typeface="Bradley Hand" pitchFamily="2" charset="0"/>
              </a:rPr>
              <a:t>VIa</a:t>
            </a:r>
            <a:endParaRPr lang="pl-PL" sz="2800" dirty="0">
              <a:solidFill>
                <a:srgbClr val="0070C0"/>
              </a:solidFill>
              <a:latin typeface="Bradley Hand" pitchFamily="2" charset="0"/>
            </a:endParaRPr>
          </a:p>
        </p:txBody>
      </p:sp>
      <p:pic>
        <p:nvPicPr>
          <p:cNvPr id="5" name="Symbol zastępczy zawartości 4">
            <a:extLst>
              <a:ext uri="{FF2B5EF4-FFF2-40B4-BE49-F238E27FC236}">
                <a16:creationId xmlns:a16="http://schemas.microsoft.com/office/drawing/2014/main" id="{E9AC015A-5AC8-C442-8C03-8991B9F124FF}"/>
              </a:ext>
            </a:extLst>
          </p:cNvPr>
          <p:cNvPicPr>
            <a:picLocks noGrp="1" noChangeAspect="1"/>
          </p:cNvPicPr>
          <p:nvPr>
            <p:ph idx="4294967295"/>
          </p:nvPr>
        </p:nvPicPr>
        <p:blipFill>
          <a:blip r:embed="rId2"/>
          <a:stretch>
            <a:fillRect/>
          </a:stretch>
        </p:blipFill>
        <p:spPr>
          <a:xfrm>
            <a:off x="0" y="3602038"/>
            <a:ext cx="3573924" cy="3001791"/>
          </a:xfrm>
        </p:spPr>
      </p:pic>
    </p:spTree>
    <p:extLst>
      <p:ext uri="{BB962C8B-B14F-4D97-AF65-F5344CB8AC3E}">
        <p14:creationId xmlns:p14="http://schemas.microsoft.com/office/powerpoint/2010/main" val="383106249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F880EF-DFB1-F747-8932-C87F88321DDB}"/>
              </a:ext>
            </a:extLst>
          </p:cNvPr>
          <p:cNvSpPr>
            <a:spLocks noGrp="1"/>
          </p:cNvSpPr>
          <p:nvPr>
            <p:ph type="title"/>
          </p:nvPr>
        </p:nvSpPr>
        <p:spPr>
          <a:xfrm>
            <a:off x="934994" y="155060"/>
            <a:ext cx="11257006" cy="1325563"/>
          </a:xfrm>
        </p:spPr>
        <p:txBody>
          <a:bodyPr>
            <a:normAutofit/>
          </a:bodyPr>
          <a:lstStyle/>
          <a:p>
            <a:pPr algn="ctr"/>
            <a:r>
              <a:rPr lang="pl-PL" dirty="0">
                <a:solidFill>
                  <a:srgbClr val="7030A0"/>
                </a:solidFill>
                <a:latin typeface="Baloo Bhai" panose="03080902040302020200" pitchFamily="66" charset="0"/>
                <a:cs typeface="Baloo Bhai" panose="03080902040302020200" pitchFamily="66" charset="0"/>
              </a:rPr>
              <a:t>Czym są emocje?                         </a:t>
            </a:r>
            <a:br>
              <a:rPr lang="pl-PL" sz="1300" dirty="0">
                <a:latin typeface="Baloo Bhai" panose="03080902040302020200" pitchFamily="66" charset="0"/>
                <a:cs typeface="Baloo Bhai" panose="03080902040302020200" pitchFamily="66" charset="0"/>
              </a:rPr>
            </a:br>
            <a:r>
              <a:rPr lang="pl-PL" sz="1300" dirty="0">
                <a:latin typeface="Baloo Bhai" panose="03080902040302020200" pitchFamily="66" charset="0"/>
                <a:cs typeface="Baloo Bhai" panose="03080902040302020200" pitchFamily="66" charset="0"/>
              </a:rPr>
              <a:t>                                                                                                                                                                                                           </a:t>
            </a:r>
          </a:p>
        </p:txBody>
      </p:sp>
      <p:sp>
        <p:nvSpPr>
          <p:cNvPr id="3" name="Symbol zastępczy zawartości 2">
            <a:extLst>
              <a:ext uri="{FF2B5EF4-FFF2-40B4-BE49-F238E27FC236}">
                <a16:creationId xmlns:a16="http://schemas.microsoft.com/office/drawing/2014/main" id="{7D99FF92-DB34-EC49-A691-289DC6B4548E}"/>
              </a:ext>
            </a:extLst>
          </p:cNvPr>
          <p:cNvSpPr>
            <a:spLocks noGrp="1"/>
          </p:cNvSpPr>
          <p:nvPr>
            <p:ph idx="1"/>
          </p:nvPr>
        </p:nvSpPr>
        <p:spPr>
          <a:xfrm>
            <a:off x="5202195" y="1134634"/>
            <a:ext cx="6893011" cy="5568306"/>
          </a:xfrm>
        </p:spPr>
        <p:txBody>
          <a:bodyPr>
            <a:normAutofit fontScale="85000" lnSpcReduction="20000"/>
          </a:bodyPr>
          <a:lstStyle/>
          <a:p>
            <a:pPr marL="0" indent="0">
              <a:lnSpc>
                <a:spcPct val="170000"/>
              </a:lnSpc>
              <a:buNone/>
            </a:pPr>
            <a:r>
              <a:rPr lang="pl-PL" sz="1900" dirty="0">
                <a:latin typeface="Bradley Hand" pitchFamily="2" charset="0"/>
              </a:rPr>
              <a:t>Słowo “emocja” pochodzi od łacińskiego “e </a:t>
            </a:r>
            <a:r>
              <a:rPr lang="pl-PL" sz="1900" dirty="0" err="1">
                <a:latin typeface="Bradley Hand" pitchFamily="2" charset="0"/>
              </a:rPr>
              <a:t>movere</a:t>
            </a:r>
            <a:r>
              <a:rPr lang="pl-PL" sz="1900" dirty="0">
                <a:latin typeface="Bradley Hand" pitchFamily="2" charset="0"/>
              </a:rPr>
              <a:t>”, co znaczy “poruszać, w ruchu”. Emocje zawierają informacje dotyczące naszych potrzeb. Rozwinęły się one w toku ewolucji, umożliwiając nam ich zaspokajanie. Tak na przykład lęk jest wiadomością o zagrożonej potrzebie bezpieczeństwa, wstyd – wartościowości, a wyrzuty sumienia mówią nam, że zachowaliśmy się niezgodnie z własnym kodeksem moralnym. </a:t>
            </a:r>
          </a:p>
          <a:p>
            <a:pPr marL="0" indent="0">
              <a:lnSpc>
                <a:spcPct val="170000"/>
              </a:lnSpc>
              <a:buNone/>
            </a:pPr>
            <a:r>
              <a:rPr lang="pl-PL" sz="1900" dirty="0">
                <a:latin typeface="Bradley Hand" pitchFamily="2" charset="0"/>
              </a:rPr>
              <a:t>Emocje niosą za wpływają na naszą fizjologię, myśli oraz zachowanie. Przykładowo pod wpływem złości nasze ciało się napina (fizjologia), może pojawić się interpretacja w naszej głowie (myśl), że ktoś robi mu na złość, a my zaczynamy krzyczeć (zachowanie). </a:t>
            </a:r>
          </a:p>
          <a:p>
            <a:pPr marL="0" indent="0">
              <a:lnSpc>
                <a:spcPct val="170000"/>
              </a:lnSpc>
              <a:buNone/>
            </a:pPr>
            <a:r>
              <a:rPr lang="pl-PL" sz="1900" dirty="0">
                <a:latin typeface="Bradley Hand" pitchFamily="2" charset="0"/>
              </a:rPr>
              <a:t>Emocje mogą być wywołane nie tylko przez zdarzenie zewnętrzne. Wręcz przeciwnie, wywoływane są często przez zdarzenia wewnętrzne (wspomnienia, wyobrażenia, fantazje), nie mające nic wspólnego z rzeczywistością </a:t>
            </a:r>
          </a:p>
          <a:p>
            <a:pPr>
              <a:lnSpc>
                <a:spcPct val="170000"/>
              </a:lnSpc>
            </a:pPr>
            <a:endParaRPr lang="pl-PL" sz="1400" dirty="0"/>
          </a:p>
        </p:txBody>
      </p:sp>
      <p:sp>
        <p:nvSpPr>
          <p:cNvPr id="4" name="pole tekstowe 3">
            <a:extLst>
              <a:ext uri="{FF2B5EF4-FFF2-40B4-BE49-F238E27FC236}">
                <a16:creationId xmlns:a16="http://schemas.microsoft.com/office/drawing/2014/main" id="{8127FD45-DA1B-2343-91F1-7E8A200166FF}"/>
              </a:ext>
            </a:extLst>
          </p:cNvPr>
          <p:cNvSpPr txBox="1"/>
          <p:nvPr/>
        </p:nvSpPr>
        <p:spPr>
          <a:xfrm>
            <a:off x="9119286" y="155060"/>
            <a:ext cx="2975920" cy="769441"/>
          </a:xfrm>
          <a:prstGeom prst="rect">
            <a:avLst/>
          </a:prstGeom>
          <a:noFill/>
        </p:spPr>
        <p:txBody>
          <a:bodyPr wrap="square" rtlCol="0">
            <a:spAutoFit/>
          </a:bodyPr>
          <a:lstStyle/>
          <a:p>
            <a:r>
              <a:rPr lang="pl-PL" sz="1400" i="1" dirty="0">
                <a:solidFill>
                  <a:srgbClr val="0070C0"/>
                </a:solidFill>
                <a:latin typeface="Bradley Hand" pitchFamily="2" charset="0"/>
                <a:cs typeface="Baloo Bhai" panose="03080902040302020200" pitchFamily="66" charset="0"/>
              </a:rPr>
              <a:t>Każdy wie czym są emocje,                                                                                                                                                                                                    dopóki nie poprosić go o definicję</a:t>
            </a:r>
          </a:p>
          <a:p>
            <a:pPr algn="r"/>
            <a:r>
              <a:rPr lang="pl-PL" sz="1600" dirty="0">
                <a:solidFill>
                  <a:srgbClr val="0070C0"/>
                </a:solidFill>
                <a:latin typeface="Bradley Hand" pitchFamily="2" charset="0"/>
                <a:cs typeface="Baloo Bhai" panose="03080902040302020200" pitchFamily="66" charset="0"/>
              </a:rPr>
              <a:t>J. Russell</a:t>
            </a:r>
            <a:endParaRPr lang="pl-PL" sz="1600" dirty="0">
              <a:solidFill>
                <a:srgbClr val="0070C0"/>
              </a:solidFill>
              <a:latin typeface="Bradley Hand" pitchFamily="2" charset="0"/>
            </a:endParaRPr>
          </a:p>
        </p:txBody>
      </p:sp>
      <p:pic>
        <p:nvPicPr>
          <p:cNvPr id="8" name="Obraz 7" descr="Obraz zawierający zabawka, grafika wektorowa, kilka&#10;&#10;Opis wygenerowany automatycznie">
            <a:extLst>
              <a:ext uri="{FF2B5EF4-FFF2-40B4-BE49-F238E27FC236}">
                <a16:creationId xmlns:a16="http://schemas.microsoft.com/office/drawing/2014/main" id="{ACD61D65-22C5-D24D-812F-6B1D8F4EE46A}"/>
              </a:ext>
            </a:extLst>
          </p:cNvPr>
          <p:cNvPicPr>
            <a:picLocks noChangeAspect="1"/>
          </p:cNvPicPr>
          <p:nvPr/>
        </p:nvPicPr>
        <p:blipFill>
          <a:blip r:embed="rId2"/>
          <a:stretch>
            <a:fillRect/>
          </a:stretch>
        </p:blipFill>
        <p:spPr>
          <a:xfrm>
            <a:off x="96794" y="1134634"/>
            <a:ext cx="4790765" cy="4833680"/>
          </a:xfrm>
          <a:prstGeom prst="rect">
            <a:avLst/>
          </a:prstGeom>
        </p:spPr>
      </p:pic>
    </p:spTree>
    <p:extLst>
      <p:ext uri="{BB962C8B-B14F-4D97-AF65-F5344CB8AC3E}">
        <p14:creationId xmlns:p14="http://schemas.microsoft.com/office/powerpoint/2010/main" val="14407141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219B73-9359-074D-80C3-11CA2698105E}"/>
              </a:ext>
            </a:extLst>
          </p:cNvPr>
          <p:cNvSpPr>
            <a:spLocks noGrp="1"/>
          </p:cNvSpPr>
          <p:nvPr>
            <p:ph type="title"/>
          </p:nvPr>
        </p:nvSpPr>
        <p:spPr/>
        <p:txBody>
          <a:bodyPr/>
          <a:lstStyle/>
          <a:p>
            <a:pPr algn="ctr"/>
            <a:r>
              <a:rPr lang="pl-PL">
                <a:solidFill>
                  <a:srgbClr val="7030A0"/>
                </a:solidFill>
                <a:latin typeface="Baloo Bhai" panose="03080902040302020200" pitchFamily="66" charset="0"/>
                <a:cs typeface="Baloo Bhai" panose="03080902040302020200" pitchFamily="66" charset="0"/>
              </a:rPr>
              <a:t>W jaki sposób radzić sobie z emocjami? </a:t>
            </a:r>
            <a:endParaRPr lang="pl-PL" dirty="0">
              <a:solidFill>
                <a:srgbClr val="7030A0"/>
              </a:solidFill>
              <a:latin typeface="Baloo Bhai" panose="03080902040302020200" pitchFamily="66" charset="0"/>
              <a:cs typeface="Baloo Bhai" panose="03080902040302020200" pitchFamily="66" charset="0"/>
            </a:endParaRPr>
          </a:p>
        </p:txBody>
      </p:sp>
      <p:sp>
        <p:nvSpPr>
          <p:cNvPr id="3" name="Symbol zastępczy zawartości 2">
            <a:extLst>
              <a:ext uri="{FF2B5EF4-FFF2-40B4-BE49-F238E27FC236}">
                <a16:creationId xmlns:a16="http://schemas.microsoft.com/office/drawing/2014/main" id="{542B597D-A7C6-F545-8621-C41D15974B25}"/>
              </a:ext>
            </a:extLst>
          </p:cNvPr>
          <p:cNvSpPr>
            <a:spLocks noGrp="1"/>
          </p:cNvSpPr>
          <p:nvPr>
            <p:ph idx="1"/>
          </p:nvPr>
        </p:nvSpPr>
        <p:spPr>
          <a:xfrm>
            <a:off x="5140411" y="1479636"/>
            <a:ext cx="6781798" cy="4847024"/>
          </a:xfrm>
        </p:spPr>
        <p:txBody>
          <a:bodyPr>
            <a:normAutofit fontScale="62500" lnSpcReduction="20000"/>
          </a:bodyPr>
          <a:lstStyle/>
          <a:p>
            <a:pPr marL="0" indent="0" algn="just">
              <a:lnSpc>
                <a:spcPct val="160000"/>
              </a:lnSpc>
              <a:buNone/>
            </a:pPr>
            <a:r>
              <a:rPr lang="pl-PL" dirty="0">
                <a:latin typeface="Bradley Hand" pitchFamily="2" charset="0"/>
              </a:rPr>
              <a:t>Do dobrego funkcjonowania bardzo jest potrzebne radzenie sobie z emocjami. Oznacza to, że umiesz zauważyć w sobie emocję, umiesz ją nazwać i odpowiednio wyrazić. Wyrażanie emocji jest kluczowe dla utrzymania równowagi psychicznej i nie ma w tym nic wstydliwego czy niewłaściwego. Brak odpowiedniego wyrażania emocji powoduje pogłębianie się stresu.  Możesz zapisywać swoje emocje w dzienniku lub mówić do siebie na głos, co czujesz. Jeśli czujesz coś przyjemnego – wyraź to odpowiednio. Jeśli czujesz złość lub gniew zrób coś, by to z siebie wyrzucić. </a:t>
            </a:r>
          </a:p>
          <a:p>
            <a:pPr marL="0" indent="0" algn="just">
              <a:lnSpc>
                <a:spcPct val="160000"/>
              </a:lnSpc>
              <a:buNone/>
            </a:pPr>
            <a:r>
              <a:rPr lang="pl-PL" dirty="0">
                <a:latin typeface="Bradley Hand" pitchFamily="2" charset="0"/>
              </a:rPr>
              <a:t>Zwłaszcza teraz, w okresie pandemii ważne jest, aby odpowiednio radzić sobie z emocjami. Towarzyszą nam one na każdym kroku, a z racji izolacji odczuwamy je mocniej niż wcześniej. </a:t>
            </a:r>
          </a:p>
        </p:txBody>
      </p:sp>
      <p:pic>
        <p:nvPicPr>
          <p:cNvPr id="5" name="Obraz 4" descr="Obraz zawierający tekst&#10;&#10;Opis wygenerowany automatycznie">
            <a:extLst>
              <a:ext uri="{FF2B5EF4-FFF2-40B4-BE49-F238E27FC236}">
                <a16:creationId xmlns:a16="http://schemas.microsoft.com/office/drawing/2014/main" id="{028F72D6-C6E7-9047-BBF3-A37C92576F4A}"/>
              </a:ext>
            </a:extLst>
          </p:cNvPr>
          <p:cNvPicPr>
            <a:picLocks noChangeAspect="1"/>
          </p:cNvPicPr>
          <p:nvPr/>
        </p:nvPicPr>
        <p:blipFill>
          <a:blip r:embed="rId2"/>
          <a:stretch>
            <a:fillRect/>
          </a:stretch>
        </p:blipFill>
        <p:spPr>
          <a:xfrm>
            <a:off x="0" y="1850414"/>
            <a:ext cx="5045867" cy="4105468"/>
          </a:xfrm>
          <a:prstGeom prst="rect">
            <a:avLst/>
          </a:prstGeom>
        </p:spPr>
      </p:pic>
    </p:spTree>
    <p:extLst>
      <p:ext uri="{BB962C8B-B14F-4D97-AF65-F5344CB8AC3E}">
        <p14:creationId xmlns:p14="http://schemas.microsoft.com/office/powerpoint/2010/main" val="5312456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EDC24D6-8BD8-EB4C-80CB-C6BDA5E676AD}"/>
              </a:ext>
            </a:extLst>
          </p:cNvPr>
          <p:cNvSpPr>
            <a:spLocks noGrp="1"/>
          </p:cNvSpPr>
          <p:nvPr>
            <p:ph type="title"/>
          </p:nvPr>
        </p:nvSpPr>
        <p:spPr>
          <a:xfrm>
            <a:off x="838200" y="68563"/>
            <a:ext cx="10515600" cy="1325563"/>
          </a:xfrm>
        </p:spPr>
        <p:txBody>
          <a:bodyPr>
            <a:normAutofit/>
          </a:bodyPr>
          <a:lstStyle/>
          <a:p>
            <a:pPr algn="ctr"/>
            <a:r>
              <a:rPr lang="pl-PL" sz="6000" dirty="0"/>
              <a:t>😊 </a:t>
            </a:r>
            <a:r>
              <a:rPr lang="pl-PL" sz="6000" dirty="0">
                <a:solidFill>
                  <a:srgbClr val="00B050"/>
                </a:solidFill>
                <a:latin typeface="Baloo Bhai" panose="03080902040302020200" pitchFamily="66" charset="0"/>
                <a:cs typeface="Baloo Bhai" panose="03080902040302020200" pitchFamily="66" charset="0"/>
              </a:rPr>
              <a:t>Radość</a:t>
            </a:r>
            <a:r>
              <a:rPr lang="pl-PL" sz="6000" dirty="0"/>
              <a:t> 😊</a:t>
            </a:r>
          </a:p>
        </p:txBody>
      </p:sp>
      <p:sp>
        <p:nvSpPr>
          <p:cNvPr id="3" name="Symbol zastępczy zawartości 2">
            <a:extLst>
              <a:ext uri="{FF2B5EF4-FFF2-40B4-BE49-F238E27FC236}">
                <a16:creationId xmlns:a16="http://schemas.microsoft.com/office/drawing/2014/main" id="{4860ABB9-FFE6-C344-8302-4A4D517B2269}"/>
              </a:ext>
            </a:extLst>
          </p:cNvPr>
          <p:cNvSpPr>
            <a:spLocks noGrp="1"/>
          </p:cNvSpPr>
          <p:nvPr>
            <p:ph idx="1"/>
          </p:nvPr>
        </p:nvSpPr>
        <p:spPr>
          <a:xfrm>
            <a:off x="4893275" y="1394126"/>
            <a:ext cx="7088660" cy="5395311"/>
          </a:xfrm>
        </p:spPr>
        <p:txBody>
          <a:bodyPr>
            <a:normAutofit fontScale="70000" lnSpcReduction="20000"/>
          </a:bodyPr>
          <a:lstStyle/>
          <a:p>
            <a:pPr marL="0" indent="0">
              <a:lnSpc>
                <a:spcPct val="160000"/>
              </a:lnSpc>
              <a:buNone/>
            </a:pPr>
            <a:r>
              <a:rPr lang="pl-PL" dirty="0">
                <a:latin typeface="Bradley Hand" pitchFamily="2" charset="0"/>
              </a:rPr>
              <a:t>Każdy z nas był kiedyś radosny (mam nadzieję, że w tym momencie jesteś </a:t>
            </a:r>
            <a:r>
              <a:rPr lang="pl-PL" dirty="0">
                <a:latin typeface="Bradley Hand" pitchFamily="2" charset="0"/>
                <a:sym typeface="Wingdings" pitchFamily="2" charset="2"/>
              </a:rPr>
              <a:t>). </a:t>
            </a:r>
          </a:p>
          <a:p>
            <a:pPr marL="0" indent="0">
              <a:lnSpc>
                <a:spcPct val="160000"/>
              </a:lnSpc>
              <a:buNone/>
            </a:pPr>
            <a:r>
              <a:rPr lang="pl-PL" dirty="0">
                <a:latin typeface="Bradley Hand" pitchFamily="2" charset="0"/>
                <a:sym typeface="Wingdings" pitchFamily="2" charset="2"/>
              </a:rPr>
              <a:t>Będąc radosnym wiemy, że coś nam się udało, zrealizowaliśmy cel czy osiągnęliśmy cel. </a:t>
            </a:r>
          </a:p>
          <a:p>
            <a:pPr marL="0" indent="0">
              <a:lnSpc>
                <a:spcPct val="160000"/>
              </a:lnSpc>
              <a:buNone/>
            </a:pPr>
            <a:r>
              <a:rPr lang="pl-PL" dirty="0">
                <a:latin typeface="Bradley Hand" pitchFamily="2" charset="0"/>
                <a:sym typeface="Wingdings" pitchFamily="2" charset="2"/>
              </a:rPr>
              <a:t>Jest to bardzo ważna emocja, której nie należy ukrywać. Powinniśmy wyrażać radość, szczęście w dowolny sposób. </a:t>
            </a:r>
          </a:p>
          <a:p>
            <a:pPr marL="0" indent="0">
              <a:lnSpc>
                <a:spcPct val="160000"/>
              </a:lnSpc>
              <a:buNone/>
            </a:pPr>
            <a:r>
              <a:rPr lang="pl-PL" dirty="0">
                <a:latin typeface="Bradley Hand" pitchFamily="2" charset="0"/>
                <a:sym typeface="Wingdings" pitchFamily="2" charset="2"/>
              </a:rPr>
              <a:t>Każdy z nas odczuwa i wyraża ten stan w nieco inny sposób. Można się uśmiechać, krzyczeć, skakać, a nawet płakać. Nie ma złego sposobu na wyrażanie radości. Powinniśmy robić wszystko, żeby okazji było jak najwięcej </a:t>
            </a:r>
          </a:p>
          <a:p>
            <a:pPr marL="0" indent="0">
              <a:lnSpc>
                <a:spcPct val="160000"/>
              </a:lnSpc>
              <a:buNone/>
            </a:pPr>
            <a:r>
              <a:rPr lang="pl-PL" dirty="0">
                <a:latin typeface="Bradley Hand" pitchFamily="2" charset="0"/>
                <a:hlinkClick r:id="rId4"/>
              </a:rPr>
              <a:t>Informacje o radości</a:t>
            </a:r>
            <a:endParaRPr lang="pl-PL" dirty="0">
              <a:latin typeface="Bradley Hand" pitchFamily="2" charset="0"/>
            </a:endParaRPr>
          </a:p>
          <a:p>
            <a:pPr marL="0" indent="0">
              <a:lnSpc>
                <a:spcPct val="160000"/>
              </a:lnSpc>
              <a:buNone/>
            </a:pPr>
            <a:endParaRPr lang="pl-PL" dirty="0">
              <a:latin typeface="Bradley Hand" pitchFamily="2" charset="0"/>
            </a:endParaRPr>
          </a:p>
        </p:txBody>
      </p:sp>
      <p:pic>
        <p:nvPicPr>
          <p:cNvPr id="11" name="Audio Recording 11.04.2021 o 14:07:32" descr="Audio Recording 11.04.2021 o 14:07:32">
            <a:hlinkClick r:id="" action="ppaction://media"/>
            <a:extLst>
              <a:ext uri="{FF2B5EF4-FFF2-40B4-BE49-F238E27FC236}">
                <a16:creationId xmlns:a16="http://schemas.microsoft.com/office/drawing/2014/main" id="{57EDFFE1-6933-BA48-B3C2-4012D1A266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45897" y="6036795"/>
            <a:ext cx="813600" cy="813600"/>
          </a:xfrm>
          <a:prstGeom prst="rect">
            <a:avLst/>
          </a:prstGeom>
        </p:spPr>
      </p:pic>
      <p:pic>
        <p:nvPicPr>
          <p:cNvPr id="15" name="Obraz 14">
            <a:extLst>
              <a:ext uri="{FF2B5EF4-FFF2-40B4-BE49-F238E27FC236}">
                <a16:creationId xmlns:a16="http://schemas.microsoft.com/office/drawing/2014/main" id="{0D9A8670-05B1-1C4D-8D39-CC0DF05AF6A0}"/>
              </a:ext>
            </a:extLst>
          </p:cNvPr>
          <p:cNvPicPr>
            <a:picLocks noChangeAspect="1"/>
          </p:cNvPicPr>
          <p:nvPr/>
        </p:nvPicPr>
        <p:blipFill>
          <a:blip r:embed="rId6"/>
          <a:stretch>
            <a:fillRect/>
          </a:stretch>
        </p:blipFill>
        <p:spPr>
          <a:xfrm>
            <a:off x="262310" y="1506548"/>
            <a:ext cx="4630965" cy="4417824"/>
          </a:xfrm>
          <a:prstGeom prst="rect">
            <a:avLst/>
          </a:prstGeom>
        </p:spPr>
      </p:pic>
    </p:spTree>
    <p:extLst>
      <p:ext uri="{BB962C8B-B14F-4D97-AF65-F5344CB8AC3E}">
        <p14:creationId xmlns:p14="http://schemas.microsoft.com/office/powerpoint/2010/main" val="14780546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8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repeatCount="indefinite" fill="hold" display="0">
                  <p:stCondLst>
                    <p:cond delay="indefinite"/>
                  </p:stCondLst>
                  <p:endCondLst>
                    <p:cond evt="onStopAudio" delay="0">
                      <p:tgtEl>
                        <p:sldTgt/>
                      </p:tgtEl>
                    </p:cond>
                  </p:endCondLst>
                </p:cTn>
                <p:tgtEl>
                  <p:spTgt spid="1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7D7A2F-F835-7D40-A768-2E6C03C90F9A}"/>
              </a:ext>
            </a:extLst>
          </p:cNvPr>
          <p:cNvSpPr>
            <a:spLocks noGrp="1"/>
          </p:cNvSpPr>
          <p:nvPr>
            <p:ph type="title"/>
          </p:nvPr>
        </p:nvSpPr>
        <p:spPr>
          <a:xfrm>
            <a:off x="838200" y="0"/>
            <a:ext cx="10515600" cy="1325563"/>
          </a:xfrm>
        </p:spPr>
        <p:txBody>
          <a:bodyPr>
            <a:normAutofit/>
          </a:bodyPr>
          <a:lstStyle/>
          <a:p>
            <a:pPr algn="ctr"/>
            <a:r>
              <a:rPr lang="pl-PL" sz="6000" dirty="0"/>
              <a:t>😡 </a:t>
            </a:r>
            <a:r>
              <a:rPr lang="pl-PL" sz="6000" dirty="0">
                <a:solidFill>
                  <a:srgbClr val="FF0000"/>
                </a:solidFill>
                <a:latin typeface="Baloo Bhai" panose="03080902040302020200" pitchFamily="66" charset="0"/>
                <a:cs typeface="Baloo Bhai" panose="03080902040302020200" pitchFamily="66" charset="0"/>
              </a:rPr>
              <a:t>Złość</a:t>
            </a:r>
            <a:r>
              <a:rPr lang="pl-PL" sz="6000" dirty="0"/>
              <a:t> 😡</a:t>
            </a:r>
          </a:p>
        </p:txBody>
      </p:sp>
      <p:sp>
        <p:nvSpPr>
          <p:cNvPr id="3" name="Symbol zastępczy zawartości 2">
            <a:extLst>
              <a:ext uri="{FF2B5EF4-FFF2-40B4-BE49-F238E27FC236}">
                <a16:creationId xmlns:a16="http://schemas.microsoft.com/office/drawing/2014/main" id="{51883BA4-F732-D747-BCD7-E79D5D70B785}"/>
              </a:ext>
            </a:extLst>
          </p:cNvPr>
          <p:cNvSpPr>
            <a:spLocks noGrp="1"/>
          </p:cNvSpPr>
          <p:nvPr>
            <p:ph idx="1"/>
          </p:nvPr>
        </p:nvSpPr>
        <p:spPr>
          <a:xfrm>
            <a:off x="5027141" y="1025611"/>
            <a:ext cx="7164859" cy="5832389"/>
          </a:xfrm>
        </p:spPr>
        <p:txBody>
          <a:bodyPr>
            <a:normAutofit fontScale="92500"/>
          </a:bodyPr>
          <a:lstStyle/>
          <a:p>
            <a:pPr marL="0" indent="0">
              <a:lnSpc>
                <a:spcPct val="160000"/>
              </a:lnSpc>
              <a:buNone/>
            </a:pPr>
            <a:r>
              <a:rPr lang="pl-PL" sz="1800" dirty="0">
                <a:latin typeface="Bradley Hand" pitchFamily="2" charset="0"/>
              </a:rPr>
              <a:t>Oprócz radości każdy z nas odczuwał kiedy złość. </a:t>
            </a:r>
          </a:p>
          <a:p>
            <a:pPr marL="0" indent="0">
              <a:lnSpc>
                <a:spcPct val="160000"/>
              </a:lnSpc>
              <a:buNone/>
            </a:pPr>
            <a:r>
              <a:rPr lang="pl-PL" sz="1800" dirty="0">
                <a:latin typeface="Bradley Hand" pitchFamily="2" charset="0"/>
              </a:rPr>
              <a:t>To uczucie, jest nam potrzebne i pełni istotną funkcję. To ono nas informuje o tym, że zastana rzeczywistość rożni się w istotny sposób o tego, czego w danej sytuacji oczekujemy czy potrzebujemy. Złość daje sygnał o zagrożeniu, mobilizując do obrony; jest wskaźnikiem jakości relacji z innymi i alarmuje o potrzebie zmiany.</a:t>
            </a:r>
          </a:p>
          <a:p>
            <a:pPr marL="0" indent="0">
              <a:lnSpc>
                <a:spcPct val="160000"/>
              </a:lnSpc>
              <a:buNone/>
            </a:pPr>
            <a:r>
              <a:rPr lang="pl-PL" sz="1800" dirty="0">
                <a:latin typeface="Bradley Hand" pitchFamily="2" charset="0"/>
              </a:rPr>
              <a:t>Jest wiele metod panowania nad złością. Można policzyć w myślach do dziesięciu, wyjść i w odosobnieniu się uspokoić. Czasami krzyk (który nie jest wymierzony w niczyją stronę) może nam także pomóc. </a:t>
            </a:r>
          </a:p>
          <a:p>
            <a:pPr marL="0" indent="0">
              <a:lnSpc>
                <a:spcPct val="160000"/>
              </a:lnSpc>
              <a:buNone/>
            </a:pPr>
            <a:r>
              <a:rPr lang="pl-PL" sz="1800" dirty="0">
                <a:latin typeface="Bradley Hand" pitchFamily="2" charset="0"/>
              </a:rPr>
              <a:t>Należy pamiętać, że agresja w każdej postaci nie jest rozwiązaniem problemu. Nie można w ten sposób wyrażać złości!</a:t>
            </a:r>
          </a:p>
          <a:p>
            <a:pPr marL="0" indent="0">
              <a:lnSpc>
                <a:spcPct val="160000"/>
              </a:lnSpc>
              <a:buNone/>
            </a:pPr>
            <a:r>
              <a:rPr lang="pl-PL" sz="1800" dirty="0">
                <a:latin typeface="Bradley Hand" pitchFamily="2" charset="0"/>
                <a:hlinkClick r:id="rId5"/>
              </a:rPr>
              <a:t>Informacje o złości</a:t>
            </a:r>
            <a:endParaRPr lang="pl-PL" sz="1800" dirty="0">
              <a:latin typeface="Bradley Hand" pitchFamily="2" charset="0"/>
            </a:endParaRPr>
          </a:p>
          <a:p>
            <a:pPr marL="0" indent="0">
              <a:lnSpc>
                <a:spcPct val="160000"/>
              </a:lnSpc>
              <a:buNone/>
            </a:pPr>
            <a:endParaRPr lang="pl-PL" sz="1800" dirty="0">
              <a:latin typeface="Bradley Hand" pitchFamily="2" charset="0"/>
            </a:endParaRPr>
          </a:p>
        </p:txBody>
      </p:sp>
      <p:pic>
        <p:nvPicPr>
          <p:cNvPr id="4" name="Audio Recording 11.04.2021 o 14:09:37" descr="Audio Recording 11.04.2021 o 14:09:37">
            <a:hlinkClick r:id="" action="ppaction://media"/>
            <a:extLst>
              <a:ext uri="{FF2B5EF4-FFF2-40B4-BE49-F238E27FC236}">
                <a16:creationId xmlns:a16="http://schemas.microsoft.com/office/drawing/2014/main" id="{0A17590E-71E8-E246-881B-226C25A04F1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5400" y="6045200"/>
            <a:ext cx="812800" cy="812800"/>
          </a:xfrm>
          <a:prstGeom prst="rect">
            <a:avLst/>
          </a:prstGeom>
        </p:spPr>
      </p:pic>
      <p:pic>
        <p:nvPicPr>
          <p:cNvPr id="10" name="Obraz 9" descr="Obraz zawierający tekst&#10;&#10;Opis wygenerowany automatycznie">
            <a:extLst>
              <a:ext uri="{FF2B5EF4-FFF2-40B4-BE49-F238E27FC236}">
                <a16:creationId xmlns:a16="http://schemas.microsoft.com/office/drawing/2014/main" id="{CC1CDE4F-9595-DD45-9B06-AC4A570B76BA}"/>
              </a:ext>
            </a:extLst>
          </p:cNvPr>
          <p:cNvPicPr>
            <a:picLocks noChangeAspect="1"/>
          </p:cNvPicPr>
          <p:nvPr/>
        </p:nvPicPr>
        <p:blipFill>
          <a:blip r:embed="rId7"/>
          <a:stretch>
            <a:fillRect/>
          </a:stretch>
        </p:blipFill>
        <p:spPr>
          <a:xfrm>
            <a:off x="25400" y="1136626"/>
            <a:ext cx="4532086" cy="4584748"/>
          </a:xfrm>
          <a:prstGeom prst="rect">
            <a:avLst/>
          </a:prstGeom>
        </p:spPr>
      </p:pic>
    </p:spTree>
    <p:extLst>
      <p:ext uri="{BB962C8B-B14F-4D97-AF65-F5344CB8AC3E}">
        <p14:creationId xmlns:p14="http://schemas.microsoft.com/office/powerpoint/2010/main" val="31568256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0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D82D0D-741A-D843-804D-3418E7FCB961}"/>
              </a:ext>
            </a:extLst>
          </p:cNvPr>
          <p:cNvSpPr>
            <a:spLocks noGrp="1"/>
          </p:cNvSpPr>
          <p:nvPr>
            <p:ph type="title"/>
          </p:nvPr>
        </p:nvSpPr>
        <p:spPr>
          <a:xfrm>
            <a:off x="838200" y="-91875"/>
            <a:ext cx="10515600" cy="1325563"/>
          </a:xfrm>
        </p:spPr>
        <p:txBody>
          <a:bodyPr>
            <a:normAutofit/>
          </a:bodyPr>
          <a:lstStyle/>
          <a:p>
            <a:pPr algn="ctr"/>
            <a:r>
              <a:rPr lang="pl-PL" sz="6000" dirty="0">
                <a:solidFill>
                  <a:srgbClr val="0070C0"/>
                </a:solidFill>
                <a:latin typeface="Baloo Bhai" panose="03080902040302020200" pitchFamily="66" charset="0"/>
                <a:cs typeface="Baloo Bhai" panose="03080902040302020200" pitchFamily="66" charset="0"/>
              </a:rPr>
              <a:t>😨 Strach 😨</a:t>
            </a:r>
          </a:p>
        </p:txBody>
      </p:sp>
      <p:pic>
        <p:nvPicPr>
          <p:cNvPr id="4" name="Audio Recording 11.04.2021 o 14:36:57" descr="Audio Recording 11.04.2021 o 14:36:57">
            <a:hlinkClick r:id="" action="ppaction://media"/>
            <a:extLst>
              <a:ext uri="{FF2B5EF4-FFF2-40B4-BE49-F238E27FC236}">
                <a16:creationId xmlns:a16="http://schemas.microsoft.com/office/drawing/2014/main" id="{EB8C7C95-E5FC-D441-BF4B-6C19CE47576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5400" y="6045200"/>
            <a:ext cx="812800" cy="812800"/>
          </a:xfrm>
          <a:prstGeom prst="rect">
            <a:avLst/>
          </a:prstGeom>
        </p:spPr>
      </p:pic>
      <p:sp>
        <p:nvSpPr>
          <p:cNvPr id="5" name="pole tekstowe 4">
            <a:extLst>
              <a:ext uri="{FF2B5EF4-FFF2-40B4-BE49-F238E27FC236}">
                <a16:creationId xmlns:a16="http://schemas.microsoft.com/office/drawing/2014/main" id="{3A3DF414-F0AE-E540-8524-B2B50C86B80A}"/>
              </a:ext>
            </a:extLst>
          </p:cNvPr>
          <p:cNvSpPr txBox="1"/>
          <p:nvPr/>
        </p:nvSpPr>
        <p:spPr>
          <a:xfrm>
            <a:off x="4230474" y="997898"/>
            <a:ext cx="7742881" cy="6194003"/>
          </a:xfrm>
          <a:prstGeom prst="rect">
            <a:avLst/>
          </a:prstGeom>
          <a:noFill/>
        </p:spPr>
        <p:txBody>
          <a:bodyPr wrap="square" rtlCol="0">
            <a:spAutoFit/>
          </a:bodyPr>
          <a:lstStyle/>
          <a:p>
            <a:pPr>
              <a:lnSpc>
                <a:spcPct val="150000"/>
              </a:lnSpc>
            </a:pPr>
            <a:r>
              <a:rPr lang="pl-PL" sz="1500" dirty="0">
                <a:latin typeface="Bradley Hand" pitchFamily="2" charset="0"/>
                <a:cs typeface="Times New Roman" panose="02020603050405020304" pitchFamily="18" charset="0"/>
              </a:rPr>
              <a:t>Na pewno odczuwałeś niegdyś strach przed kartkówką czy sprawdzianem. Może przed jakąś sytuacją? To zrozumiałe. Jest to reakcja organizmu przed czymś nowym, nieznanym. </a:t>
            </a:r>
          </a:p>
          <a:p>
            <a:pPr>
              <a:lnSpc>
                <a:spcPct val="150000"/>
              </a:lnSpc>
            </a:pPr>
            <a:endParaRPr lang="pl-PL" sz="1500" dirty="0">
              <a:latin typeface="Bradley Hand" pitchFamily="2" charset="0"/>
              <a:cs typeface="Times New Roman" panose="02020603050405020304" pitchFamily="18" charset="0"/>
            </a:endParaRPr>
          </a:p>
          <a:p>
            <a:pPr>
              <a:lnSpc>
                <a:spcPct val="150000"/>
              </a:lnSpc>
            </a:pPr>
            <a:r>
              <a:rPr lang="pl-PL" sz="1500" dirty="0">
                <a:latin typeface="Bradley Hand" pitchFamily="2" charset="0"/>
                <a:cs typeface="Times New Roman" panose="02020603050405020304" pitchFamily="18" charset="0"/>
              </a:rPr>
              <a:t>Na strach reagujemy emocjonalnie, ale stopień tej reakcji zależy już od konkretnej osoby. Ci, którzy unikają sytuacji zagrożenia, gdy już się taka pojawi, zareagują na nią silniej niż ci, którzy na co dzień wykonują zawody wiążące się z wieloma niebezpieczeństwami lub uwielbiają sporty ekstremalne. Strach bierze się również z ludzkiej zdolności do łączenia ze sobą faktów. Zdajemy sobie sprawę, że dana sytuacja może powodować zagrożenie, ponieważ sami już jej kiedyś doświadczyliśmy bądź umiejętność myślenia podpowiada nam, że dana sytuacja lub zachowanie może spowodować zagrożenie.</a:t>
            </a:r>
          </a:p>
          <a:p>
            <a:pPr>
              <a:lnSpc>
                <a:spcPct val="150000"/>
              </a:lnSpc>
            </a:pPr>
            <a:endParaRPr lang="pl-PL" sz="1500" dirty="0">
              <a:latin typeface="Bradley Hand" pitchFamily="2" charset="0"/>
              <a:cs typeface="Times New Roman" panose="02020603050405020304" pitchFamily="18" charset="0"/>
            </a:endParaRPr>
          </a:p>
          <a:p>
            <a:pPr>
              <a:lnSpc>
                <a:spcPct val="150000"/>
              </a:lnSpc>
            </a:pPr>
            <a:r>
              <a:rPr lang="pl-PL" sz="1500" dirty="0">
                <a:latin typeface="Bradley Hand" pitchFamily="2" charset="0"/>
                <a:cs typeface="Times New Roman" panose="02020603050405020304" pitchFamily="18" charset="0"/>
              </a:rPr>
              <a:t>Każdy sam musi znaleźć własną metodę na radzenie sobie ze strachem. Niewątpliwie należy o nim głośno mówić, strach to nic wstydliwego. Warto przezwyciężać swoje lęki i przekraczać własne bariery. </a:t>
            </a:r>
          </a:p>
          <a:p>
            <a:pPr>
              <a:lnSpc>
                <a:spcPct val="150000"/>
              </a:lnSpc>
            </a:pPr>
            <a:r>
              <a:rPr lang="pl-PL" sz="1500" dirty="0">
                <a:latin typeface="Bradley Hand" pitchFamily="2" charset="0"/>
                <a:cs typeface="Times New Roman" panose="02020603050405020304" pitchFamily="18" charset="0"/>
                <a:hlinkClick r:id="rId5"/>
              </a:rPr>
              <a:t>Informacje o strachu</a:t>
            </a:r>
            <a:endParaRPr lang="pl-PL" sz="1500" dirty="0">
              <a:latin typeface="Bradley Hand" pitchFamily="2" charset="0"/>
              <a:cs typeface="Times New Roman" panose="02020603050405020304" pitchFamily="18" charset="0"/>
            </a:endParaRPr>
          </a:p>
          <a:p>
            <a:pPr>
              <a:lnSpc>
                <a:spcPct val="150000"/>
              </a:lnSpc>
            </a:pPr>
            <a:endParaRPr lang="pl-PL" sz="1500" dirty="0">
              <a:latin typeface="Bradley Hand" pitchFamily="2" charset="0"/>
              <a:cs typeface="Times New Roman" panose="02020603050405020304" pitchFamily="18" charset="0"/>
            </a:endParaRPr>
          </a:p>
          <a:p>
            <a:endParaRPr lang="pl-PL" sz="1400" dirty="0"/>
          </a:p>
        </p:txBody>
      </p:sp>
      <p:sp>
        <p:nvSpPr>
          <p:cNvPr id="8" name="Symbol zastępczy zawartości 7">
            <a:extLst>
              <a:ext uri="{FF2B5EF4-FFF2-40B4-BE49-F238E27FC236}">
                <a16:creationId xmlns:a16="http://schemas.microsoft.com/office/drawing/2014/main" id="{84C90AE6-FD8E-B147-BF9B-EC69EAC13573}"/>
              </a:ext>
            </a:extLst>
          </p:cNvPr>
          <p:cNvSpPr>
            <a:spLocks noGrp="1"/>
          </p:cNvSpPr>
          <p:nvPr>
            <p:ph idx="1"/>
          </p:nvPr>
        </p:nvSpPr>
        <p:spPr>
          <a:xfrm>
            <a:off x="838200" y="1825625"/>
            <a:ext cx="3115962" cy="4351338"/>
          </a:xfrm>
        </p:spPr>
        <p:txBody>
          <a:bodyPr/>
          <a:lstStyle/>
          <a:p>
            <a:endParaRPr lang="pl-PL" dirty="0"/>
          </a:p>
        </p:txBody>
      </p:sp>
      <p:pic>
        <p:nvPicPr>
          <p:cNvPr id="9" name="Symbol zastępczy zawartości 4">
            <a:extLst>
              <a:ext uri="{FF2B5EF4-FFF2-40B4-BE49-F238E27FC236}">
                <a16:creationId xmlns:a16="http://schemas.microsoft.com/office/drawing/2014/main" id="{0CA68D49-65ED-7D42-8EB5-B57A610F7CB1}"/>
              </a:ext>
            </a:extLst>
          </p:cNvPr>
          <p:cNvPicPr>
            <a:picLocks noChangeAspect="1"/>
          </p:cNvPicPr>
          <p:nvPr/>
        </p:nvPicPr>
        <p:blipFill>
          <a:blip r:embed="rId6"/>
          <a:stretch>
            <a:fillRect/>
          </a:stretch>
        </p:blipFill>
        <p:spPr>
          <a:xfrm>
            <a:off x="-344129" y="1654576"/>
            <a:ext cx="4126568" cy="3548848"/>
          </a:xfrm>
          <a:prstGeom prst="rect">
            <a:avLst/>
          </a:prstGeom>
        </p:spPr>
      </p:pic>
    </p:spTree>
    <p:extLst>
      <p:ext uri="{BB962C8B-B14F-4D97-AF65-F5344CB8AC3E}">
        <p14:creationId xmlns:p14="http://schemas.microsoft.com/office/powerpoint/2010/main" val="135101490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3EDDD71-0B9F-C644-B26C-EE2809B916B1}"/>
              </a:ext>
            </a:extLst>
          </p:cNvPr>
          <p:cNvSpPr>
            <a:spLocks noGrp="1"/>
          </p:cNvSpPr>
          <p:nvPr>
            <p:ph type="title"/>
          </p:nvPr>
        </p:nvSpPr>
        <p:spPr>
          <a:xfrm>
            <a:off x="838200" y="0"/>
            <a:ext cx="10515600" cy="1325563"/>
          </a:xfrm>
        </p:spPr>
        <p:txBody>
          <a:bodyPr>
            <a:normAutofit/>
          </a:bodyPr>
          <a:lstStyle/>
          <a:p>
            <a:pPr algn="ctr"/>
            <a:r>
              <a:rPr lang="pl-PL" sz="6000" dirty="0">
                <a:latin typeface="Baloo Bhai" panose="03080902040302020200" pitchFamily="66" charset="0"/>
                <a:cs typeface="Baloo Bhai" panose="03080902040302020200" pitchFamily="66" charset="0"/>
              </a:rPr>
              <a:t>😥 </a:t>
            </a:r>
            <a:r>
              <a:rPr lang="pl-PL" sz="6000" dirty="0">
                <a:solidFill>
                  <a:schemeClr val="tx1">
                    <a:lumMod val="50000"/>
                    <a:lumOff val="50000"/>
                  </a:schemeClr>
                </a:solidFill>
                <a:latin typeface="Baloo Bhai" panose="03080902040302020200" pitchFamily="66" charset="0"/>
                <a:cs typeface="Baloo Bhai" panose="03080902040302020200" pitchFamily="66" charset="0"/>
              </a:rPr>
              <a:t>Smutek</a:t>
            </a:r>
            <a:r>
              <a:rPr lang="pl-PL" sz="6000" dirty="0">
                <a:latin typeface="Baloo Bhai" panose="03080902040302020200" pitchFamily="66" charset="0"/>
                <a:cs typeface="Baloo Bhai" panose="03080902040302020200" pitchFamily="66" charset="0"/>
              </a:rPr>
              <a:t> 😥</a:t>
            </a:r>
          </a:p>
        </p:txBody>
      </p:sp>
      <p:pic>
        <p:nvPicPr>
          <p:cNvPr id="5" name="Symbol zastępczy zawartości 4">
            <a:extLst>
              <a:ext uri="{FF2B5EF4-FFF2-40B4-BE49-F238E27FC236}">
                <a16:creationId xmlns:a16="http://schemas.microsoft.com/office/drawing/2014/main" id="{0A44443D-F7BD-2B44-AFFE-45C6AA264C68}"/>
              </a:ext>
            </a:extLst>
          </p:cNvPr>
          <p:cNvPicPr>
            <a:picLocks noGrp="1" noChangeAspect="1"/>
          </p:cNvPicPr>
          <p:nvPr>
            <p:ph idx="1"/>
          </p:nvPr>
        </p:nvPicPr>
        <p:blipFill>
          <a:blip r:embed="rId4"/>
          <a:stretch>
            <a:fillRect/>
          </a:stretch>
        </p:blipFill>
        <p:spPr>
          <a:xfrm>
            <a:off x="-333633" y="1900315"/>
            <a:ext cx="4561729" cy="4186108"/>
          </a:xfrm>
        </p:spPr>
      </p:pic>
      <p:pic>
        <p:nvPicPr>
          <p:cNvPr id="3" name="Audio Recording 11.04.2021 o 18:30:16" descr="Audio Recording 11.04.2021 o 18:30:16">
            <a:hlinkClick r:id="" action="ppaction://media"/>
            <a:extLst>
              <a:ext uri="{FF2B5EF4-FFF2-40B4-BE49-F238E27FC236}">
                <a16:creationId xmlns:a16="http://schemas.microsoft.com/office/drawing/2014/main" id="{7E2DDBF6-CD21-F74A-A1B7-565A17B504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9954" y="6086423"/>
            <a:ext cx="812800" cy="812800"/>
          </a:xfrm>
          <a:prstGeom prst="rect">
            <a:avLst/>
          </a:prstGeom>
        </p:spPr>
      </p:pic>
      <p:sp>
        <p:nvSpPr>
          <p:cNvPr id="6" name="pole tekstowe 5">
            <a:extLst>
              <a:ext uri="{FF2B5EF4-FFF2-40B4-BE49-F238E27FC236}">
                <a16:creationId xmlns:a16="http://schemas.microsoft.com/office/drawing/2014/main" id="{4AE64855-DD29-0144-97B6-863B4A72A620}"/>
              </a:ext>
            </a:extLst>
          </p:cNvPr>
          <p:cNvSpPr txBox="1"/>
          <p:nvPr/>
        </p:nvSpPr>
        <p:spPr>
          <a:xfrm>
            <a:off x="4228096" y="1260621"/>
            <a:ext cx="8001070" cy="5970865"/>
          </a:xfrm>
          <a:prstGeom prst="rect">
            <a:avLst/>
          </a:prstGeom>
          <a:noFill/>
        </p:spPr>
        <p:txBody>
          <a:bodyPr wrap="square" rtlCol="0">
            <a:spAutoFit/>
          </a:bodyPr>
          <a:lstStyle/>
          <a:p>
            <a:pPr>
              <a:lnSpc>
                <a:spcPct val="150000"/>
              </a:lnSpc>
            </a:pPr>
            <a:r>
              <a:rPr lang="pl-PL" sz="1600" dirty="0">
                <a:latin typeface="Bradley Hand" pitchFamily="2" charset="0"/>
              </a:rPr>
              <a:t>Smutek jest nieodłączną częścią naszego życia. Jest wynikiem niepowodzenia czy straty. </a:t>
            </a:r>
          </a:p>
          <a:p>
            <a:pPr>
              <a:lnSpc>
                <a:spcPct val="150000"/>
              </a:lnSpc>
            </a:pPr>
            <a:r>
              <a:rPr lang="pl-PL" sz="1600" dirty="0">
                <a:latin typeface="Bradley Hand" pitchFamily="2" charset="0"/>
              </a:rPr>
              <a:t>Powstaje on wtedy, człowiek godzi się ze stratą. Smutek pojawia się także wtedy, gdy w czymś się nam nie powodzi oraz kiedy pozornie wszystko jest w porządku, lecz otaczająca rzeczywistość nie daje nam zadowolenia. W odróżnieniu od poczucia rezygnacji, sytuacja wywołująca smutek może być możliwa do zmiany.</a:t>
            </a:r>
          </a:p>
          <a:p>
            <a:pPr>
              <a:lnSpc>
                <a:spcPct val="150000"/>
              </a:lnSpc>
            </a:pPr>
            <a:endParaRPr lang="pl-PL" sz="1600" dirty="0">
              <a:latin typeface="Bradley Hand" pitchFamily="2" charset="0"/>
            </a:endParaRPr>
          </a:p>
          <a:p>
            <a:pPr>
              <a:lnSpc>
                <a:spcPct val="150000"/>
              </a:lnSpc>
            </a:pPr>
            <a:r>
              <a:rPr lang="pl-PL" sz="1600" dirty="0">
                <a:latin typeface="Bradley Hand" pitchFamily="2" charset="0"/>
              </a:rPr>
              <a:t>Każdy z nas przeżywa smutek inaczej. Część osób woli przeżywać niepowodzenie w odosobnieniu, część woli dzielić smutek z innymi. Rozwiązaniem może być zarówno rozmowa, „przeczekanie” sytuacji (mówimy, że czas leczy rany). Niektórzy na smutek polecają zjedzenie czegoś słodkiego.  </a:t>
            </a:r>
          </a:p>
          <a:p>
            <a:pPr>
              <a:lnSpc>
                <a:spcPct val="150000"/>
              </a:lnSpc>
            </a:pPr>
            <a:endParaRPr lang="pl-PL" sz="1600" dirty="0">
              <a:latin typeface="Bradley Hand" pitchFamily="2" charset="0"/>
            </a:endParaRPr>
          </a:p>
          <a:p>
            <a:pPr>
              <a:lnSpc>
                <a:spcPct val="150000"/>
              </a:lnSpc>
            </a:pPr>
            <a:r>
              <a:rPr lang="pl-PL" sz="1600" dirty="0">
                <a:latin typeface="Bradley Hand" pitchFamily="2" charset="0"/>
              </a:rPr>
              <a:t>Niewątpliwie nie powinniśmy go ukrywać. Podobnie jak w przypadku strachu należy mówić o tym, że jest nam przykro. Pamiętaj, smutek nie jest niczym wstydliwym. </a:t>
            </a:r>
          </a:p>
          <a:p>
            <a:pPr>
              <a:lnSpc>
                <a:spcPct val="150000"/>
              </a:lnSpc>
            </a:pPr>
            <a:r>
              <a:rPr lang="pl-PL" sz="1600" dirty="0">
                <a:latin typeface="Bradley Hand" pitchFamily="2" charset="0"/>
                <a:hlinkClick r:id="rId6"/>
              </a:rPr>
              <a:t>Informacje o smutku</a:t>
            </a:r>
            <a:endParaRPr lang="pl-PL" sz="1600" dirty="0">
              <a:latin typeface="Bradley Hand" pitchFamily="2" charset="0"/>
            </a:endParaRPr>
          </a:p>
          <a:p>
            <a:pPr>
              <a:lnSpc>
                <a:spcPct val="150000"/>
              </a:lnSpc>
            </a:pPr>
            <a:endParaRPr lang="pl-PL" sz="1600" dirty="0">
              <a:latin typeface="Bradley Hand" pitchFamily="2" charset="0"/>
            </a:endParaRPr>
          </a:p>
        </p:txBody>
      </p:sp>
    </p:spTree>
    <p:extLst>
      <p:ext uri="{BB962C8B-B14F-4D97-AF65-F5344CB8AC3E}">
        <p14:creationId xmlns:p14="http://schemas.microsoft.com/office/powerpoint/2010/main" val="137047074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1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85CF58-4632-E145-A829-DDBFE193217F}"/>
              </a:ext>
            </a:extLst>
          </p:cNvPr>
          <p:cNvSpPr>
            <a:spLocks noGrp="1"/>
          </p:cNvSpPr>
          <p:nvPr>
            <p:ph type="title"/>
          </p:nvPr>
        </p:nvSpPr>
        <p:spPr>
          <a:xfrm>
            <a:off x="1049216" y="125975"/>
            <a:ext cx="10515600" cy="1325563"/>
          </a:xfrm>
        </p:spPr>
        <p:txBody>
          <a:bodyPr>
            <a:normAutofit/>
          </a:bodyPr>
          <a:lstStyle/>
          <a:p>
            <a:pPr algn="ctr"/>
            <a:r>
              <a:rPr lang="pl-PL" sz="6000" dirty="0">
                <a:solidFill>
                  <a:srgbClr val="FFC000"/>
                </a:solidFill>
                <a:latin typeface="Baloo Bhai" panose="03080902040302020200" pitchFamily="66" charset="0"/>
                <a:cs typeface="Baloo Bhai" panose="03080902040302020200" pitchFamily="66" charset="0"/>
              </a:rPr>
              <a:t>😶 Osamotnienie 😶</a:t>
            </a:r>
          </a:p>
        </p:txBody>
      </p:sp>
      <p:sp>
        <p:nvSpPr>
          <p:cNvPr id="3" name="Symbol zastępczy zawartości 2">
            <a:extLst>
              <a:ext uri="{FF2B5EF4-FFF2-40B4-BE49-F238E27FC236}">
                <a16:creationId xmlns:a16="http://schemas.microsoft.com/office/drawing/2014/main" id="{0BD7F7A5-CEB6-9D46-A48C-24598748E422}"/>
              </a:ext>
            </a:extLst>
          </p:cNvPr>
          <p:cNvSpPr>
            <a:spLocks noGrp="1"/>
          </p:cNvSpPr>
          <p:nvPr>
            <p:ph idx="1"/>
          </p:nvPr>
        </p:nvSpPr>
        <p:spPr>
          <a:xfrm>
            <a:off x="4361935" y="1334530"/>
            <a:ext cx="7830065" cy="5152767"/>
          </a:xfrm>
        </p:spPr>
        <p:txBody>
          <a:bodyPr>
            <a:normAutofit/>
          </a:bodyPr>
          <a:lstStyle/>
          <a:p>
            <a:pPr marL="0" indent="0">
              <a:lnSpc>
                <a:spcPct val="150000"/>
              </a:lnSpc>
              <a:buNone/>
            </a:pPr>
            <a:r>
              <a:rPr lang="pl-PL" sz="1600" dirty="0">
                <a:latin typeface="Bradley Hand" pitchFamily="2" charset="0"/>
              </a:rPr>
              <a:t>Samotność jest stanem, który odczuwamy po jakimś wydarzeniu, wypowiedzianych czy usłyszanych słowach. Może mieć charakter przejściowy, ale i przewlekły. Jest bolesna i może spowodować zmianę dotychczasowego myślenia o sobie, spowodować wyizolowanie się i obniżenie poczucia własnej wartości.</a:t>
            </a:r>
          </a:p>
          <a:p>
            <a:pPr marL="0" indent="0">
              <a:lnSpc>
                <a:spcPct val="150000"/>
              </a:lnSpc>
              <a:buNone/>
            </a:pPr>
            <a:r>
              <a:rPr lang="pl-PL" sz="1600" dirty="0">
                <a:latin typeface="Bradley Hand" pitchFamily="2" charset="0"/>
              </a:rPr>
              <a:t>Zwłaszcza teraz w okresie pandemii i odizolowania możemy odczuwać osamotnienie.</a:t>
            </a:r>
          </a:p>
          <a:p>
            <a:pPr marL="0" indent="0">
              <a:lnSpc>
                <a:spcPct val="150000"/>
              </a:lnSpc>
              <a:buNone/>
            </a:pPr>
            <a:r>
              <a:rPr lang="pl-PL" sz="1600" dirty="0">
                <a:latin typeface="Bradley Hand" pitchFamily="2" charset="0"/>
              </a:rPr>
              <a:t>Jest wiele sposobów na radzenie sobie z uczuciem osamotnienia. Przede wszystkim warto porozmawiać z drugą osobą. Dobrym pomysłem jest odnowienie starych znajomości. Mając warunki można zaadoptować zwierzę. </a:t>
            </a:r>
          </a:p>
          <a:p>
            <a:pPr marL="0" indent="0">
              <a:lnSpc>
                <a:spcPct val="150000"/>
              </a:lnSpc>
              <a:buNone/>
            </a:pPr>
            <a:r>
              <a:rPr lang="pl-PL" sz="1600" dirty="0">
                <a:latin typeface="Bradley Hand" pitchFamily="2" charset="0"/>
              </a:rPr>
              <a:t>Najważniejsze jest jednak pozytywne myślenie. Warto wyjść z założenia, że towarzyszące nam uczucie jest chwilowe i szybko minie. Nie powinniśmy się za nie obwiniać. </a:t>
            </a:r>
          </a:p>
          <a:p>
            <a:pPr marL="0" indent="0">
              <a:lnSpc>
                <a:spcPct val="150000"/>
              </a:lnSpc>
              <a:buNone/>
            </a:pPr>
            <a:r>
              <a:rPr lang="pl-PL" sz="1600" dirty="0">
                <a:latin typeface="Bradley Hand" pitchFamily="2" charset="0"/>
                <a:hlinkClick r:id="rId4"/>
              </a:rPr>
              <a:t>Informacje o osamotnieniu</a:t>
            </a:r>
            <a:endParaRPr lang="pl-PL" sz="1600" dirty="0">
              <a:latin typeface="Bradley Hand" pitchFamily="2" charset="0"/>
            </a:endParaRPr>
          </a:p>
          <a:p>
            <a:pPr marL="0" indent="0">
              <a:lnSpc>
                <a:spcPct val="150000"/>
              </a:lnSpc>
              <a:buNone/>
            </a:pPr>
            <a:endParaRPr lang="pl-PL" sz="1200" dirty="0">
              <a:latin typeface="Bradley Hand" pitchFamily="2" charset="0"/>
            </a:endParaRPr>
          </a:p>
        </p:txBody>
      </p:sp>
      <p:pic>
        <p:nvPicPr>
          <p:cNvPr id="5" name="Obraz 4">
            <a:extLst>
              <a:ext uri="{FF2B5EF4-FFF2-40B4-BE49-F238E27FC236}">
                <a16:creationId xmlns:a16="http://schemas.microsoft.com/office/drawing/2014/main" id="{FD5ECFB0-44D7-A34A-86AF-0090CE03BC5C}"/>
              </a:ext>
            </a:extLst>
          </p:cNvPr>
          <p:cNvPicPr>
            <a:picLocks noChangeAspect="1"/>
          </p:cNvPicPr>
          <p:nvPr/>
        </p:nvPicPr>
        <p:blipFill>
          <a:blip r:embed="rId5"/>
          <a:stretch>
            <a:fillRect/>
          </a:stretch>
        </p:blipFill>
        <p:spPr>
          <a:xfrm>
            <a:off x="153915" y="1474873"/>
            <a:ext cx="3727937" cy="3908253"/>
          </a:xfrm>
          <a:prstGeom prst="rect">
            <a:avLst/>
          </a:prstGeom>
        </p:spPr>
      </p:pic>
      <p:pic>
        <p:nvPicPr>
          <p:cNvPr id="4" name="Audio Recording 11.04.2021 o 18:32:20" descr="Audio Recording 11.04.2021 o 18:32:20">
            <a:hlinkClick r:id="" action="ppaction://media"/>
            <a:extLst>
              <a:ext uri="{FF2B5EF4-FFF2-40B4-BE49-F238E27FC236}">
                <a16:creationId xmlns:a16="http://schemas.microsoft.com/office/drawing/2014/main" id="{ED32F5F7-778F-F546-8042-9F186AB7ACA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3915" y="6071433"/>
            <a:ext cx="812800" cy="812800"/>
          </a:xfrm>
          <a:prstGeom prst="rect">
            <a:avLst/>
          </a:prstGeom>
        </p:spPr>
      </p:pic>
    </p:spTree>
    <p:extLst>
      <p:ext uri="{BB962C8B-B14F-4D97-AF65-F5344CB8AC3E}">
        <p14:creationId xmlns:p14="http://schemas.microsoft.com/office/powerpoint/2010/main" val="13631085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74242"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10F972-98CC-1847-A514-A41AF4300DA1}"/>
              </a:ext>
            </a:extLst>
          </p:cNvPr>
          <p:cNvSpPr>
            <a:spLocks noGrp="1"/>
          </p:cNvSpPr>
          <p:nvPr>
            <p:ph type="title"/>
          </p:nvPr>
        </p:nvSpPr>
        <p:spPr>
          <a:xfrm>
            <a:off x="838200" y="18255"/>
            <a:ext cx="10515600" cy="1325563"/>
          </a:xfrm>
        </p:spPr>
        <p:txBody>
          <a:bodyPr>
            <a:normAutofit/>
          </a:bodyPr>
          <a:lstStyle/>
          <a:p>
            <a:pPr algn="ctr"/>
            <a:r>
              <a:rPr lang="pl-PL" sz="6000" dirty="0">
                <a:solidFill>
                  <a:srgbClr val="F7B0C1"/>
                </a:solidFill>
                <a:latin typeface="Baloo Bhai" panose="03080902040302020200" pitchFamily="66" charset="0"/>
                <a:cs typeface="Baloo Bhai" panose="03080902040302020200" pitchFamily="66" charset="0"/>
              </a:rPr>
              <a:t>😬Stres😬</a:t>
            </a:r>
          </a:p>
        </p:txBody>
      </p:sp>
      <p:pic>
        <p:nvPicPr>
          <p:cNvPr id="6" name="Symbol zastępczy zawartości 5">
            <a:extLst>
              <a:ext uri="{FF2B5EF4-FFF2-40B4-BE49-F238E27FC236}">
                <a16:creationId xmlns:a16="http://schemas.microsoft.com/office/drawing/2014/main" id="{8C7E8899-C831-0744-8B03-6975F20B841C}"/>
              </a:ext>
            </a:extLst>
          </p:cNvPr>
          <p:cNvPicPr>
            <a:picLocks noChangeAspect="1"/>
          </p:cNvPicPr>
          <p:nvPr/>
        </p:nvPicPr>
        <p:blipFill>
          <a:blip r:embed="rId4"/>
          <a:stretch>
            <a:fillRect/>
          </a:stretch>
        </p:blipFill>
        <p:spPr>
          <a:xfrm>
            <a:off x="-123434" y="1915297"/>
            <a:ext cx="3855907" cy="4284342"/>
          </a:xfrm>
          <a:prstGeom prst="rect">
            <a:avLst/>
          </a:prstGeom>
        </p:spPr>
      </p:pic>
      <p:sp>
        <p:nvSpPr>
          <p:cNvPr id="8" name="Symbol zastępczy zawartości 7">
            <a:extLst>
              <a:ext uri="{FF2B5EF4-FFF2-40B4-BE49-F238E27FC236}">
                <a16:creationId xmlns:a16="http://schemas.microsoft.com/office/drawing/2014/main" id="{587D01E6-D2E5-E34E-A14B-206EDE9643B3}"/>
              </a:ext>
            </a:extLst>
          </p:cNvPr>
          <p:cNvSpPr>
            <a:spLocks noGrp="1"/>
          </p:cNvSpPr>
          <p:nvPr>
            <p:ph idx="1"/>
          </p:nvPr>
        </p:nvSpPr>
        <p:spPr>
          <a:xfrm>
            <a:off x="3732473" y="976184"/>
            <a:ext cx="8459527" cy="5863561"/>
          </a:xfrm>
        </p:spPr>
        <p:txBody>
          <a:bodyPr>
            <a:noAutofit/>
          </a:bodyPr>
          <a:lstStyle/>
          <a:p>
            <a:pPr marL="0" indent="0">
              <a:lnSpc>
                <a:spcPct val="150000"/>
              </a:lnSpc>
              <a:buNone/>
            </a:pPr>
            <a:r>
              <a:rPr lang="pl-PL" sz="1700" dirty="0">
                <a:latin typeface="Bradley Hand" pitchFamily="2" charset="0"/>
              </a:rPr>
              <a:t>Stres to reakcja organizmu na różnego rodzaju doświadczenia i zdarzenia, najczęściej o charakterze nieprzyjemnym. Odczuwamy go, gdy musimy zmierzyć się z czymś nieznanym. Towarzyszy nam w wielu sytuacjach życiowych. </a:t>
            </a:r>
          </a:p>
          <a:p>
            <a:pPr marL="0" indent="0">
              <a:lnSpc>
                <a:spcPct val="150000"/>
              </a:lnSpc>
              <a:buNone/>
            </a:pPr>
            <a:r>
              <a:rPr lang="pl-PL" sz="1700" dirty="0">
                <a:latin typeface="Bradley Hand" pitchFamily="2" charset="0"/>
              </a:rPr>
              <a:t>Stres może nas zarówno motywować jak i paraliżować. To od nas zależy jaką formę on przybierze. </a:t>
            </a:r>
          </a:p>
          <a:p>
            <a:pPr marL="0" indent="0">
              <a:lnSpc>
                <a:spcPct val="150000"/>
              </a:lnSpc>
              <a:buNone/>
            </a:pPr>
            <a:r>
              <a:rPr lang="pl-PL" sz="1700" dirty="0">
                <a:latin typeface="Bradley Hand" pitchFamily="2" charset="0"/>
              </a:rPr>
              <a:t>Istnieje wiele sposobów na radzenie sobie ze stresem. Popularna jest aktywność fizyczna, podczas której nabieramy swobody. W tym celu warto pobiegać czy zagrać w piłkę nożną ze znajomymi. Pomocne mogą być ćwiczenia oddechowe– w czasie których możemy się uspokoić. Dobrze jest wierzyć, że sytuacja z którą się zmierzymy zakończy się dla nas pozytywnie.</a:t>
            </a:r>
          </a:p>
          <a:p>
            <a:pPr marL="0" indent="0">
              <a:lnSpc>
                <a:spcPct val="150000"/>
              </a:lnSpc>
              <a:buNone/>
            </a:pPr>
            <a:r>
              <a:rPr lang="pl-PL" sz="1700" dirty="0">
                <a:latin typeface="Bradley Hand" pitchFamily="2" charset="0"/>
              </a:rPr>
              <a:t>Ze stresem trzeba sobie radzić. W życiu wielokrotnie będziemy się z nim mierzyli. Dlatego ważne, aby nauczyć się nad nim panować.</a:t>
            </a:r>
          </a:p>
          <a:p>
            <a:pPr marL="0" indent="0">
              <a:lnSpc>
                <a:spcPct val="150000"/>
              </a:lnSpc>
              <a:buNone/>
            </a:pPr>
            <a:r>
              <a:rPr lang="pl-PL" sz="1700" dirty="0">
                <a:latin typeface="Bradley Hand" pitchFamily="2" charset="0"/>
                <a:hlinkClick r:id="rId5"/>
              </a:rPr>
              <a:t>Informacje o stresie</a:t>
            </a:r>
            <a:endParaRPr lang="pl-PL" sz="1700" dirty="0">
              <a:latin typeface="Bradley Hand" pitchFamily="2" charset="0"/>
            </a:endParaRPr>
          </a:p>
          <a:p>
            <a:pPr marL="0" indent="0">
              <a:lnSpc>
                <a:spcPct val="150000"/>
              </a:lnSpc>
              <a:buNone/>
            </a:pPr>
            <a:r>
              <a:rPr lang="pl-PL" sz="1700" dirty="0">
                <a:latin typeface="Bradley Hand" pitchFamily="2" charset="0"/>
              </a:rPr>
              <a:t> </a:t>
            </a:r>
          </a:p>
        </p:txBody>
      </p:sp>
      <p:pic>
        <p:nvPicPr>
          <p:cNvPr id="9" name="Audio Recording 11.04.2021 o 19:48:44" descr="Audio Recording 11.04.2021 o 19:48:44">
            <a:hlinkClick r:id="" action="ppaction://media"/>
            <a:extLst>
              <a:ext uri="{FF2B5EF4-FFF2-40B4-BE49-F238E27FC236}">
                <a16:creationId xmlns:a16="http://schemas.microsoft.com/office/drawing/2014/main" id="{8BA41368-6BAC-9C42-9823-B16E6FE155E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6236" y="6097603"/>
            <a:ext cx="812800" cy="812800"/>
          </a:xfrm>
          <a:prstGeom prst="rect">
            <a:avLst/>
          </a:prstGeom>
        </p:spPr>
      </p:pic>
    </p:spTree>
    <p:extLst>
      <p:ext uri="{BB962C8B-B14F-4D97-AF65-F5344CB8AC3E}">
        <p14:creationId xmlns:p14="http://schemas.microsoft.com/office/powerpoint/2010/main" val="30906391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ferenceId xmlns="406d47de-ee1e-4166-92b7-796c80c1f65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4ADA34F4660E24A80FE5F3D69DD038C" ma:contentTypeVersion="10" ma:contentTypeDescription="Utwórz nowy dokument." ma:contentTypeScope="" ma:versionID="48f1807515cbfd2ed6fe02f89e503c8e">
  <xsd:schema xmlns:xsd="http://www.w3.org/2001/XMLSchema" xmlns:xs="http://www.w3.org/2001/XMLSchema" xmlns:p="http://schemas.microsoft.com/office/2006/metadata/properties" xmlns:ns2="406d47de-ee1e-4166-92b7-796c80c1f657" targetNamespace="http://schemas.microsoft.com/office/2006/metadata/properties" ma:root="true" ma:fieldsID="a1d478827c96dab08ece03e19cf230c9" ns2:_="">
    <xsd:import namespace="406d47de-ee1e-4166-92b7-796c80c1f657"/>
    <xsd:element name="properties">
      <xsd:complexType>
        <xsd:sequence>
          <xsd:element name="documentManagement">
            <xsd:complexType>
              <xsd:all>
                <xsd:element ref="ns2:ReferenceId"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6d47de-ee1e-4166-92b7-796c80c1f657" elementFormDefault="qualified">
    <xsd:import namespace="http://schemas.microsoft.com/office/2006/documentManagement/types"/>
    <xsd:import namespace="http://schemas.microsoft.com/office/infopath/2007/PartnerControls"/>
    <xsd:element name="ReferenceId" ma:index="8" nillable="true" ma:displayName="ReferenceId" ma:indexed="true" ma:internalName="ReferenceId">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DBD88D-69B6-4476-AEE4-C5E9EA660C06}">
  <ds:schemaRefs>
    <ds:schemaRef ds:uri="http://schemas.microsoft.com/sharepoint/v3/contenttype/forms"/>
  </ds:schemaRefs>
</ds:datastoreItem>
</file>

<file path=customXml/itemProps2.xml><?xml version="1.0" encoding="utf-8"?>
<ds:datastoreItem xmlns:ds="http://schemas.openxmlformats.org/officeDocument/2006/customXml" ds:itemID="{6B4CDD08-5041-4D8A-BFAD-71DA720BC90E}">
  <ds:schemaRefs>
    <ds:schemaRef ds:uri="http://schemas.microsoft.com/office/2006/metadata/properties"/>
    <ds:schemaRef ds:uri="http://schemas.microsoft.com/office/infopath/2007/PartnerControls"/>
    <ds:schemaRef ds:uri="406d47de-ee1e-4166-92b7-796c80c1f657"/>
  </ds:schemaRefs>
</ds:datastoreItem>
</file>

<file path=customXml/itemProps3.xml><?xml version="1.0" encoding="utf-8"?>
<ds:datastoreItem xmlns:ds="http://schemas.openxmlformats.org/officeDocument/2006/customXml" ds:itemID="{D7A82760-BA30-4C0E-A3EB-3BB8096C38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6d47de-ee1e-4166-92b7-796c80c1f6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321</TotalTime>
  <Words>1019</Words>
  <Application>Microsoft Office PowerPoint</Application>
  <PresentationFormat>Panoramiczny</PresentationFormat>
  <Paragraphs>73</Paragraphs>
  <Slides>12</Slides>
  <Notes>1</Notes>
  <HiddenSlides>0</HiddenSlides>
  <MMClips>6</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Motyw pakietu Office</vt:lpstr>
      <vt:lpstr>Jak sobie radzić z     trudnymi  emocjami?               </vt:lpstr>
      <vt:lpstr>Czym są emocje?                                                                                                                                                                                                                                     </vt:lpstr>
      <vt:lpstr>W jaki sposób radzić sobie z emocjami? </vt:lpstr>
      <vt:lpstr>😊 Radość 😊</vt:lpstr>
      <vt:lpstr>😡 Złość 😡</vt:lpstr>
      <vt:lpstr>😨 Strach 😨</vt:lpstr>
      <vt:lpstr>😥 Smutek 😥</vt:lpstr>
      <vt:lpstr>😶 Osamotnienie 😶</vt:lpstr>
      <vt:lpstr>😬Stres😬</vt:lpstr>
      <vt:lpstr>Podsumowanie </vt:lpstr>
      <vt:lpstr>Bibliografia</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5691</dc:creator>
  <cp:lastModifiedBy>Zofia Łuszczyńska</cp:lastModifiedBy>
  <cp:revision>33</cp:revision>
  <dcterms:created xsi:type="dcterms:W3CDTF">2021-04-11T09:53:35Z</dcterms:created>
  <dcterms:modified xsi:type="dcterms:W3CDTF">2021-04-25T10:19:41Z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0x010100A4ADA34F4660E24A80FE5F3D69DD038C</vt:lpwstr>
  </property>
</Properties>
</file>