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4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49F"/>
    <a:srgbClr val="634119"/>
    <a:srgbClr val="C85DE3"/>
    <a:srgbClr val="E3A05D"/>
    <a:srgbClr val="DB6D1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120E6-4242-079B-B9C7-5B07E6FABEF5}" v="67" dt="2021-04-13T16:09:05.735"/>
    <p1510:client id="{24CEBD9F-A0B9-2000-AE14-D87B1FF5DE6A}" v="137" dt="2021-04-13T10:23:56.373"/>
    <p1510:client id="{3E4CB99F-10FB-2000-AE14-D086F2C9329D}" v="370" dt="2021-03-30T10:22:38.363"/>
    <p1510:client id="{7FE0BD9F-703E-2000-CBB5-1386E50ACB2C}" v="444" dt="2021-04-13T15:55:50.774"/>
    <p1510:client id="{8F02975C-E2DD-81FD-5C80-8C53F8F9CE30}" v="27" dt="2021-04-13T12:00:15.085"/>
    <p1510:client id="{917AAA6B-1BAD-1006-9942-C1DCEAD4327B}" v="3435" dt="2021-03-30T14:40:43.313"/>
    <p1510:client id="{C2CDBD9F-6006-2000-CBB5-1D24AF13A72F}" v="9" dt="2021-04-13T10:08:36.914"/>
    <p1510:client id="{C5ECA46E-6CED-1D71-414C-F53F5A409E53}" v="183" dt="2021-04-20T10:10:31.886"/>
    <p1510:client id="{F8E1BD9F-D088-2000-AE14-D93373345854}" v="32" dt="2021-04-13T16:02:39.840"/>
    <p1510:client id="{F9B639C6-9F3E-28CF-6FC5-838AA5656372}" v="1882" dt="2021-04-07T15:45:34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283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4/25/2021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92744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3489773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4/25/2021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8046877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pPr/>
              <a:t>4/25/2021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723729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pPr/>
              <a:t>4/25/2021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943728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pPr/>
              <a:t>4/25/2021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8155799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pPr/>
              <a:t>4/25/2021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9713249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pPr/>
              <a:t>4/25/2021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034597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pPr/>
              <a:t>4/25/2021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1938935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pPr/>
              <a:t>4/25/2021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657172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pPr/>
              <a:t>4/25/2021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826595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pPr/>
              <a:t>4/25/2021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82060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ransition spd="slow">
    <p:wipe/>
  </p:transition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po.pomorskie.eu/documents/10184/155604/Stereotypy.pdf/af8e2192-6ac2-466b-88b7-af3d8e2aefa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6B4480E-B7FF-4481-890E-043A69AE6F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Kłódka z sercem zakochanych">
            <a:extLst>
              <a:ext uri="{FF2B5EF4-FFF2-40B4-BE49-F238E27FC236}">
                <a16:creationId xmlns:a16="http://schemas.microsoft.com/office/drawing/2014/main" xmlns="" id="{488F12AE-824D-4DA8-BE90-3C5D60F2CB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170" r="9085" b="-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4C13BAB-7C00-4D21-A857-E3D41C0A2A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068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F1FF39A-AC3C-4066-9D4C-519AA2281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068" y="601201"/>
            <a:ext cx="3702134" cy="5791132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1" y="1524001"/>
            <a:ext cx="3208866" cy="3478384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C85DE3"/>
                </a:solidFill>
                <a:latin typeface="Arial Black"/>
                <a:cs typeface="Calibri Light"/>
              </a:rPr>
              <a:t>Jak dbać o prawidłowe relacje rówieśnicze?</a:t>
            </a:r>
            <a:endParaRPr lang="pl-PL" sz="2800" dirty="0">
              <a:solidFill>
                <a:srgbClr val="C85DE3"/>
              </a:solidFill>
              <a:latin typeface="Arial Black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5801" y="5145513"/>
            <a:ext cx="3208866" cy="738820"/>
          </a:xfrm>
        </p:spPr>
        <p:txBody>
          <a:bodyPr>
            <a:normAutofit fontScale="62500" lnSpcReduction="20000"/>
          </a:bodyPr>
          <a:lstStyle/>
          <a:p>
            <a:endParaRPr lang="pl-PL" dirty="0">
              <a:solidFill>
                <a:srgbClr val="FFFFFF"/>
              </a:solidFill>
            </a:endParaRPr>
          </a:p>
          <a:p>
            <a:endParaRPr lang="pl-PL" dirty="0">
              <a:solidFill>
                <a:srgbClr val="FFFFFF"/>
              </a:solidFill>
            </a:endParaRPr>
          </a:p>
          <a:p>
            <a:r>
              <a:rPr lang="pl-PL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link</a:t>
            </a:r>
            <a:endParaRPr lang="pl-PL">
              <a:solidFill>
                <a:srgbClr val="FFFFFF">
                  <a:alpha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317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B56EB9-078F-4952-AC1F-149C7A0AE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772EE4-ED5E-4D3A-A306-B22CF8667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A62E92D-2DDE-453C-9ED5-31DB26D4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>
            <a:normAutofit/>
          </a:bodyPr>
          <a:lstStyle/>
          <a:p>
            <a:r>
              <a:rPr lang="pl-PL" b="1">
                <a:solidFill>
                  <a:srgbClr val="FFFFFF"/>
                </a:solidFill>
                <a:ea typeface="+mj-lt"/>
                <a:cs typeface="+mj-lt"/>
              </a:rPr>
              <a:t>SKĄD SIĘ BIORĄ UPRZEDZENIA?</a:t>
            </a:r>
            <a:r>
              <a:rPr lang="pl-PL" dirty="0">
                <a:solidFill>
                  <a:srgbClr val="FFFFFF"/>
                </a:solidFill>
                <a:ea typeface="+mj-lt"/>
                <a:cs typeface="+mj-lt"/>
              </a:rPr>
              <a:t> 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0058680-D07C-4893-B2B7-91543F18AB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42427A-0A1F-4A55-8705-D9179F1E0C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E54A6FE-D8CB-48A3-900B-053D4EBD3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5543EE3-D4A7-438F-9CDB-73A9A9AB6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2536031"/>
            <a:ext cx="3123783" cy="3671936"/>
          </a:xfrm>
        </p:spPr>
        <p:txBody>
          <a:bodyPr anchor="t">
            <a:normAutofit/>
          </a:bodyPr>
          <a:lstStyle/>
          <a:p>
            <a:pPr marL="305435" indent="-305435"/>
            <a:r>
              <a:rPr lang="pl-PL" sz="1800">
                <a:solidFill>
                  <a:srgbClr val="FFFFFF"/>
                </a:solidFill>
                <a:ea typeface="+mn-lt"/>
                <a:cs typeface="+mn-lt"/>
              </a:rPr>
              <a:t>Strach przed obcym i nieznanym</a:t>
            </a:r>
            <a:endParaRPr lang="pl-PL" sz="1800" dirty="0">
              <a:solidFill>
                <a:srgbClr val="FFFFFF"/>
              </a:solidFill>
              <a:ea typeface="+mn-lt"/>
              <a:cs typeface="+mn-lt"/>
            </a:endParaRPr>
          </a:p>
          <a:p>
            <a:pPr marL="305435" indent="-305435"/>
            <a:r>
              <a:rPr lang="pl-PL" sz="1800">
                <a:solidFill>
                  <a:srgbClr val="FFFFFF"/>
                </a:solidFill>
                <a:ea typeface="+mn-lt"/>
                <a:cs typeface="+mn-lt"/>
              </a:rPr>
              <a:t>Niewiedza.</a:t>
            </a:r>
            <a:endParaRPr lang="pl-PL" sz="1800" dirty="0">
              <a:solidFill>
                <a:srgbClr val="FFFFFF"/>
              </a:solidFill>
              <a:ea typeface="+mn-lt"/>
              <a:cs typeface="+mn-lt"/>
            </a:endParaRPr>
          </a:p>
          <a:p>
            <a:pPr marL="305435" indent="-305435"/>
            <a:r>
              <a:rPr lang="pl-PL" sz="1800">
                <a:solidFill>
                  <a:srgbClr val="FFFFFF"/>
                </a:solidFill>
                <a:ea typeface="+mn-lt"/>
                <a:cs typeface="+mn-lt"/>
              </a:rPr>
              <a:t>Skłonność do dzielenia osób na grupy</a:t>
            </a:r>
            <a:r>
              <a:rPr lang="pl-PL" sz="1800" b="1">
                <a:solidFill>
                  <a:srgbClr val="FFFFFF"/>
                </a:solidFill>
                <a:ea typeface="+mn-lt"/>
                <a:cs typeface="+mn-lt"/>
              </a:rPr>
              <a:t> [Jedna to swoi (MY), pozostałe – obcy (ONI) ]</a:t>
            </a:r>
            <a:r>
              <a:rPr lang="pl-PL" sz="18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pl-PL" sz="1800" b="1">
                <a:solidFill>
                  <a:srgbClr val="FFFFFF"/>
                </a:solidFill>
                <a:ea typeface="+mn-lt"/>
                <a:cs typeface="+mn-lt"/>
              </a:rPr>
              <a:t>[ „Swoich” cenimy wyżej niż „obcych”]</a:t>
            </a:r>
          </a:p>
        </p:txBody>
      </p:sp>
      <p:pic>
        <p:nvPicPr>
          <p:cNvPr id="4" name="Obraz 4" descr="Twarz dziecka">
            <a:extLst>
              <a:ext uri="{FF2B5EF4-FFF2-40B4-BE49-F238E27FC236}">
                <a16:creationId xmlns:a16="http://schemas.microsoft.com/office/drawing/2014/main" xmlns="" id="{8D07F9CF-417D-45BB-85D0-5A4993098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485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8887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6C8E6EB-4C59-429B-97E4-72A058CFC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5B90362-AFCC-46A9-B41C-A257A8C5B3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71EF7F1-38BA-471D-8CD4-2A9AE8E355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0524398-BFB4-4C4A-8317-83B8729F9B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soba w ciemnym">
            <a:extLst>
              <a:ext uri="{FF2B5EF4-FFF2-40B4-BE49-F238E27FC236}">
                <a16:creationId xmlns:a16="http://schemas.microsoft.com/office/drawing/2014/main" xmlns="" id="{464C5FAE-3C33-4CAA-B553-2E3356DFA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1654" b="37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44CD100-6267-4E62-AA64-2182A3A6A1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DFA6360-4C93-4AEF-A7C5-F9263B3A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95" y="1122362"/>
            <a:ext cx="4045446" cy="511030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2800" b="1" dirty="0">
                <a:solidFill>
                  <a:schemeClr val="bg1"/>
                </a:solidFill>
              </a:rPr>
              <a:t>Uprzedzenia</a:t>
            </a:r>
            <a:r>
              <a:rPr lang="pl-PL" sz="2800" dirty="0">
                <a:solidFill>
                  <a:schemeClr val="bg1"/>
                </a:solidFill>
              </a:rPr>
              <a:t> mogą, ale nie muszą być powiązane z </a:t>
            </a:r>
            <a:r>
              <a:rPr lang="pl-PL" sz="2800" b="1" dirty="0">
                <a:solidFill>
                  <a:schemeClr val="bg1"/>
                </a:solidFill>
              </a:rPr>
              <a:t>dyskryminacją</a:t>
            </a:r>
            <a:r>
              <a:rPr lang="pl-PL" sz="2800" dirty="0">
                <a:solidFill>
                  <a:schemeClr val="bg1"/>
                </a:solidFill>
              </a:rPr>
              <a:t>. Osoby wolne od uprzedzeń mogą kogoś dyskryminować, a osoby dyskryminujące mogą (ale nie muszą) być uprzedzone.</a:t>
            </a:r>
          </a:p>
        </p:txBody>
      </p:sp>
    </p:spTree>
    <p:extLst>
      <p:ext uri="{BB962C8B-B14F-4D97-AF65-F5344CB8AC3E}">
        <p14:creationId xmlns:p14="http://schemas.microsoft.com/office/powerpoint/2010/main" xmlns="" val="28122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xmlns="" id="{B8DD2392-397B-48BF-BEFA-EA1FB881CA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Zarys boku twarzy">
            <a:extLst>
              <a:ext uri="{FF2B5EF4-FFF2-40B4-BE49-F238E27FC236}">
                <a16:creationId xmlns:a16="http://schemas.microsoft.com/office/drawing/2014/main" xmlns="" id="{3EDC037A-45F8-488F-BFC7-E496D69CB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</a:blip>
          <a:srcRect t="15730"/>
          <a:stretch/>
        </p:blipFill>
        <p:spPr>
          <a:xfrm>
            <a:off x="-165632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A609991-E165-48FA-A165-85DA804D3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70" y="702156"/>
            <a:ext cx="10144260" cy="1013800"/>
          </a:xfrm>
        </p:spPr>
        <p:txBody>
          <a:bodyPr>
            <a:normAutofit/>
          </a:bodyPr>
          <a:lstStyle/>
          <a:p>
            <a:r>
              <a:rPr lang="pl-PL" sz="2800" b="1">
                <a:solidFill>
                  <a:schemeClr val="tx1"/>
                </a:solidFill>
              </a:rPr>
              <a:t>dyskryminacja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5D099F1-14F9-446F-8C1E-E4E2B1FA0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180496"/>
            <a:ext cx="10261602" cy="3678303"/>
          </a:xfrm>
        </p:spPr>
        <p:txBody>
          <a:bodyPr>
            <a:normAutofit/>
          </a:bodyPr>
          <a:lstStyle/>
          <a:p>
            <a:pPr marL="305435" indent="-305435"/>
            <a:r>
              <a:rPr lang="pl-PL" sz="1800" dirty="0">
                <a:ea typeface="+mn-lt"/>
                <a:cs typeface="+mn-lt"/>
              </a:rPr>
              <a:t>Nieusprawiedliwione, negatywne lub krzywdzące działanie skierowane przeciwko członkowi/członkini danej grupy, wyłącznie dlatego, że do niej należy</a:t>
            </a:r>
          </a:p>
          <a:p>
            <a:pPr marL="305435" indent="-305435"/>
            <a:r>
              <a:rPr lang="pl-PL" sz="1800" dirty="0">
                <a:ea typeface="+mn-lt"/>
                <a:cs typeface="+mn-lt"/>
              </a:rPr>
              <a:t>Traktowanie danej osoby mniej przychylnie, niż inną w porównywalnej sytuacji ze względu na jakąś cechę (np. płeć, orientacja psychoseksualna, wiek, niepełnosprawność, religia lub przekonania czy pochodzenie etniczne lub rasowe).</a:t>
            </a:r>
          </a:p>
          <a:p>
            <a:pPr marL="305435" indent="-305435"/>
            <a:r>
              <a:rPr lang="pl-PL" sz="1800" dirty="0">
                <a:ea typeface="+mn-lt"/>
                <a:cs typeface="+mn-lt"/>
              </a:rPr>
              <a:t>Przykładem dyskryminacji bezpośredniej jest ogłoszenie o pracy, które mówi "osoby niepełnosprawne nie powinny się zgłaszać". </a:t>
            </a:r>
          </a:p>
          <a:p>
            <a:pPr marL="305435" indent="-305435"/>
            <a:r>
              <a:rPr lang="pl-PL" sz="1800" dirty="0"/>
              <a:t>Nie wiem czy ludzie, którzy dyskryminują kiedykolwiek postawili się w miejscu osoby dyskryminowanej... Może gdyby to miało miejsce zaczęli by pomagać takim osobom?</a:t>
            </a:r>
          </a:p>
        </p:txBody>
      </p:sp>
    </p:spTree>
    <p:extLst>
      <p:ext uri="{BB962C8B-B14F-4D97-AF65-F5344CB8AC3E}">
        <p14:creationId xmlns:p14="http://schemas.microsoft.com/office/powerpoint/2010/main" xmlns="" val="2234512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AAAB002-E48E-4009-828A-511F7A8280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soby klaszczące dłonie">
            <a:extLst>
              <a:ext uri="{FF2B5EF4-FFF2-40B4-BE49-F238E27FC236}">
                <a16:creationId xmlns:a16="http://schemas.microsoft.com/office/drawing/2014/main" xmlns="" id="{7FBC21B9-C657-46C9-8838-844B5257D6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7564" r="6308" b="175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7EF55D5-23F0-4398-B16B-AEF5778C30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067" y="423123"/>
            <a:ext cx="4216219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DF32581-CAA1-43C6-8532-DC56C8435C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067" y="601200"/>
            <a:ext cx="4214869" cy="5757055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7081B63-9627-402D-84DB-89498F364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40" y="1131195"/>
            <a:ext cx="3730810" cy="1247938"/>
          </a:xfrm>
        </p:spPr>
        <p:txBody>
          <a:bodyPr anchor="ctr">
            <a:normAutofit/>
          </a:bodyPr>
          <a:lstStyle/>
          <a:p>
            <a:r>
              <a:rPr lang="pl-PL" sz="2600">
                <a:solidFill>
                  <a:srgbClr val="FFFFFF"/>
                </a:solidFill>
                <a:ea typeface="+mj-lt"/>
                <a:cs typeface="+mj-lt"/>
              </a:rPr>
              <a:t>RÓŻNICA MIĘDZY UPRZEDZENIEM A DYSKRYMINACJĄ</a:t>
            </a:r>
            <a:endParaRPr lang="pl-PL" sz="2600">
              <a:solidFill>
                <a:srgbClr val="FFFF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5504697-68F4-4667-B6E6-0AECFD0F8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31" y="2438399"/>
            <a:ext cx="3730810" cy="3505201"/>
          </a:xfrm>
        </p:spPr>
        <p:txBody>
          <a:bodyPr>
            <a:normAutofit/>
          </a:bodyPr>
          <a:lstStyle/>
          <a:p>
            <a:pPr marL="305435" indent="-305435"/>
            <a:r>
              <a:rPr lang="pl-PL" sz="2000">
                <a:solidFill>
                  <a:srgbClr val="FFFFFF"/>
                </a:solidFill>
                <a:ea typeface="+mn-lt"/>
                <a:cs typeface="+mn-lt"/>
              </a:rPr>
              <a:t>To różnica między:</a:t>
            </a:r>
            <a:endParaRPr lang="pl-PL" sz="2000">
              <a:solidFill>
                <a:srgbClr val="FFFFFF"/>
              </a:solidFill>
            </a:endParaRPr>
          </a:p>
          <a:p>
            <a:pPr marL="305435" indent="-305435"/>
            <a:r>
              <a:rPr lang="pl-PL" sz="2000">
                <a:solidFill>
                  <a:srgbClr val="FFFFFF"/>
                </a:solidFill>
                <a:ea typeface="+mn-lt"/>
                <a:cs typeface="+mn-lt"/>
              </a:rPr>
              <a:t>Myśleniem/odczuwaniem (uprzedzenie)</a:t>
            </a:r>
            <a:endParaRPr lang="pl-PL" sz="2000">
              <a:solidFill>
                <a:srgbClr val="FFFFFF"/>
              </a:solidFill>
            </a:endParaRPr>
          </a:p>
          <a:p>
            <a:pPr marL="305435" indent="-305435"/>
            <a:r>
              <a:rPr lang="pl-PL" sz="2000">
                <a:solidFill>
                  <a:srgbClr val="FFFFFF"/>
                </a:solidFill>
                <a:ea typeface="+mn-lt"/>
                <a:cs typeface="+mn-lt"/>
              </a:rPr>
              <a:t>A działaniem (dyskryminacja)</a:t>
            </a:r>
          </a:p>
        </p:txBody>
      </p:sp>
    </p:spTree>
    <p:extLst>
      <p:ext uri="{BB962C8B-B14F-4D97-AF65-F5344CB8AC3E}">
        <p14:creationId xmlns:p14="http://schemas.microsoft.com/office/powerpoint/2010/main" xmlns="" val="1482842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Gwiaździstea w nocy">
            <a:extLst>
              <a:ext uri="{FF2B5EF4-FFF2-40B4-BE49-F238E27FC236}">
                <a16:creationId xmlns:a16="http://schemas.microsoft.com/office/drawing/2014/main" xmlns="" id="{E4D5D62A-EFC9-4904-8ACA-3D99958E43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3101" r="3" b="1530"/>
          <a:stretch/>
        </p:blipFill>
        <p:spPr>
          <a:xfrm>
            <a:off x="-2" y="10"/>
            <a:ext cx="4578272" cy="2608947"/>
          </a:xfrm>
          <a:prstGeom prst="rect">
            <a:avLst/>
          </a:prstGeom>
        </p:spPr>
      </p:pic>
      <p:pic>
        <p:nvPicPr>
          <p:cNvPr id="4" name="Obraz 4" descr="Kobieta w">
            <a:extLst>
              <a:ext uri="{FF2B5EF4-FFF2-40B4-BE49-F238E27FC236}">
                <a16:creationId xmlns:a16="http://schemas.microsoft.com/office/drawing/2014/main" xmlns="" id="{8920F4A0-A766-41EC-902C-789BE1B6F6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8362"/>
          <a:stretch/>
        </p:blipFill>
        <p:spPr>
          <a:xfrm>
            <a:off x="2" y="2608956"/>
            <a:ext cx="4560199" cy="42490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34D440-E359-4CB9-B8E8-81977A8603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B8F5A0E-5428-4604-A0F3-2224BE8709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39" y="2560620"/>
            <a:ext cx="4581144" cy="91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288FC14-B788-4FBC-9C5E-BC4892F5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20506" y="0"/>
            <a:ext cx="7571045" cy="6858000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D6EFAC9-B5E3-4525-A85A-2C195300A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707" y="457280"/>
            <a:ext cx="6400367" cy="1431399"/>
          </a:xfrm>
        </p:spPr>
        <p:txBody>
          <a:bodyPr anchor="ctr">
            <a:normAutofit/>
          </a:bodyPr>
          <a:lstStyle/>
          <a:p>
            <a:r>
              <a:rPr lang="pl-PL" b="1" dirty="0">
                <a:solidFill>
                  <a:srgbClr val="FFFFFF"/>
                </a:solidFill>
              </a:rPr>
              <a:t>Przykładowe 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C12699E-DB25-44F5-8F9A-D8ECBA2CB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590" y="1780870"/>
            <a:ext cx="6397545" cy="447533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05435" indent="-305435">
              <a:lnSpc>
                <a:spcPct val="100000"/>
              </a:lnSpc>
            </a:pPr>
            <a:r>
              <a:rPr lang="pl-PL" sz="1800" dirty="0">
                <a:solidFill>
                  <a:srgbClr val="FFFFFF"/>
                </a:solidFill>
              </a:rPr>
              <a:t>Kiedyś z rodzicami i dziadkami oglądałam serial, w którym główna akcja działa się w szpitalu.</a:t>
            </a:r>
          </a:p>
          <a:p>
            <a:pPr marL="305435" indent="-305435">
              <a:lnSpc>
                <a:spcPct val="100000"/>
              </a:lnSpc>
            </a:pPr>
            <a:r>
              <a:rPr lang="pl-PL" sz="1800" dirty="0">
                <a:solidFill>
                  <a:srgbClr val="FFFFFF"/>
                </a:solidFill>
              </a:rPr>
              <a:t>Był w nim chłopiec o ciemniejszym kolorze skóry z wykrytym nowotworem.</a:t>
            </a:r>
          </a:p>
          <a:p>
            <a:pPr marL="305435" indent="-305435">
              <a:lnSpc>
                <a:spcPct val="100000"/>
              </a:lnSpc>
            </a:pPr>
            <a:r>
              <a:rPr lang="pl-PL" sz="1800" dirty="0">
                <a:solidFill>
                  <a:srgbClr val="FFFFFF"/>
                </a:solidFill>
              </a:rPr>
              <a:t>Wszyscy lekarze, którzy prowadzili jego leczenie nie wiedzieli co jest jego przyczyną...</a:t>
            </a:r>
          </a:p>
          <a:p>
            <a:pPr marL="305435" indent="-305435">
              <a:lnSpc>
                <a:spcPct val="100000"/>
              </a:lnSpc>
            </a:pPr>
            <a:r>
              <a:rPr lang="pl-PL" sz="1800" dirty="0">
                <a:solidFill>
                  <a:srgbClr val="FFFFFF"/>
                </a:solidFill>
              </a:rPr>
              <a:t>Jeden z nich zaczął z nim rozmawiać i doszedł do wniosku, że przyczyną jego choroby jest rasizm. Chłopiec mówił, że koledzy śmiali się z niego, ponieważ miał inny kolor skóry, a pani w bibliotece nie dała mu z tego powody książki.</a:t>
            </a:r>
          </a:p>
          <a:p>
            <a:pPr marL="305435" indent="-305435">
              <a:lnSpc>
                <a:spcPct val="100000"/>
              </a:lnSpc>
            </a:pPr>
            <a:endParaRPr lang="pl-PL" sz="1800" dirty="0">
              <a:solidFill>
                <a:srgbClr val="FFFFFF"/>
              </a:solidFill>
            </a:endParaRPr>
          </a:p>
          <a:p>
            <a:pPr marL="305435" indent="-305435">
              <a:lnSpc>
                <a:spcPct val="100000"/>
              </a:lnSpc>
            </a:pPr>
            <a:r>
              <a:rPr lang="pl-PL" sz="1800" dirty="0">
                <a:solidFill>
                  <a:srgbClr val="FFFFFF"/>
                </a:solidFill>
              </a:rPr>
              <a:t>To, że ma się inny kolor skóry nic nie znaczy, niektórzy są z tego powodu dumni i nie przejmują się opinią innych, lecz są tacy, tak jak ten chłopiec, których to obchodzi i jest im z tego powodu przykro i ciężko.</a:t>
            </a:r>
          </a:p>
        </p:txBody>
      </p:sp>
    </p:spTree>
    <p:extLst>
      <p:ext uri="{BB962C8B-B14F-4D97-AF65-F5344CB8AC3E}">
        <p14:creationId xmlns:p14="http://schemas.microsoft.com/office/powerpoint/2010/main" xmlns="" val="42149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Mężczyzna w czarnym hoodieie">
            <a:extLst>
              <a:ext uri="{FF2B5EF4-FFF2-40B4-BE49-F238E27FC236}">
                <a16:creationId xmlns:a16="http://schemas.microsoft.com/office/drawing/2014/main" xmlns="" id="{842A965A-7525-4F22-877D-09BF5FC6C0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3" b="14631"/>
          <a:stretch/>
        </p:blipFill>
        <p:spPr>
          <a:xfrm>
            <a:off x="20" y="2"/>
            <a:ext cx="4578252" cy="2608957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xmlns="" id="{2C2811D4-5347-4268-B736-DF29160D75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611819"/>
            <a:ext cx="4576634" cy="4235946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C06FBB3-3A78-49D7-BE45-B1C27FF0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066617"/>
            <a:ext cx="3412067" cy="897047"/>
          </a:xfrm>
        </p:spPr>
        <p:txBody>
          <a:bodyPr anchor="ctr">
            <a:normAutofit/>
          </a:bodyPr>
          <a:lstStyle/>
          <a:p>
            <a:r>
              <a:rPr lang="pl-PL" sz="2300" b="1" dirty="0" err="1">
                <a:solidFill>
                  <a:srgbClr val="FFFFFF"/>
                </a:solidFill>
              </a:rPr>
              <a:t>mikronierówności</a:t>
            </a:r>
            <a:endParaRPr lang="pl-PL" sz="2300" b="1">
              <a:solidFill>
                <a:srgbClr val="FFFFFF"/>
              </a:solidFill>
            </a:endParaRPr>
          </a:p>
        </p:txBody>
      </p:sp>
      <p:pic>
        <p:nvPicPr>
          <p:cNvPr id="4" name="Obraz 4" descr="Person with blonde hair">
            <a:extLst>
              <a:ext uri="{FF2B5EF4-FFF2-40B4-BE49-F238E27FC236}">
                <a16:creationId xmlns:a16="http://schemas.microsoft.com/office/drawing/2014/main" xmlns="" id="{3CF53854-9841-4303-B71D-496893D952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880" r="22014" b="-2"/>
          <a:stretch/>
        </p:blipFill>
        <p:spPr>
          <a:xfrm>
            <a:off x="4578270" y="-2"/>
            <a:ext cx="7613730" cy="685800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xmlns="" id="{74EFA34C-3CB6-4E42-AA45-8B85EB878A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xmlns="" id="{C9313C9E-0227-4919-B36E-DE3343267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39" y="2560620"/>
            <a:ext cx="4581144" cy="914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1750A5B-A88F-4031-B9EC-CB90BC3DB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4102059"/>
            <a:ext cx="3415074" cy="227334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05435" indent="-305435">
              <a:lnSpc>
                <a:spcPct val="100000"/>
              </a:lnSpc>
            </a:pPr>
            <a:r>
              <a:rPr lang="pl-PL" sz="1600" dirty="0">
                <a:solidFill>
                  <a:srgbClr val="FFFFFF"/>
                </a:solidFill>
                <a:ea typeface="+mn-lt"/>
                <a:cs typeface="+mn-lt"/>
              </a:rPr>
              <a:t>Subtelne formy dyskryminacji, werbalne i niewerbalne, które prowadzą do wykluczenia, obniżenia zaangażowania i spadku wydajności.</a:t>
            </a:r>
          </a:p>
          <a:p>
            <a:pPr marL="305435" indent="-305435">
              <a:lnSpc>
                <a:spcPct val="100000"/>
              </a:lnSpc>
            </a:pPr>
            <a:r>
              <a:rPr lang="pl-PL" sz="1600" dirty="0">
                <a:solidFill>
                  <a:srgbClr val="FFFFFF"/>
                </a:solidFill>
                <a:ea typeface="+mn-lt"/>
                <a:cs typeface="+mn-lt"/>
              </a:rPr>
              <a:t>Sytuacja, która pojedynczo jest nieszkodliwa, a nabiera znaczenia, gdy towarzyszy jej efekt kumulacji.</a:t>
            </a:r>
            <a:endParaRPr lang="pl-PL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261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xmlns="" id="{B8DD2392-397B-48BF-BEFA-EA1FB881CA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Kilka na zewnątrz">
            <a:extLst>
              <a:ext uri="{FF2B5EF4-FFF2-40B4-BE49-F238E27FC236}">
                <a16:creationId xmlns:a16="http://schemas.microsoft.com/office/drawing/2014/main" xmlns="" id="{F68B91AA-56E9-48CF-B438-E34DD49F0A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</a:blip>
          <a:srcRect t="8102" b="29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32E643F-AC4C-439B-A4AA-33A3B82D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70" y="702156"/>
            <a:ext cx="10144260" cy="1013800"/>
          </a:xfrm>
        </p:spPr>
        <p:txBody>
          <a:bodyPr>
            <a:normAutofit fontScale="90000"/>
          </a:bodyPr>
          <a:lstStyle/>
          <a:p>
            <a:r>
              <a:rPr lang="pl-PL" sz="4000" b="1">
                <a:solidFill>
                  <a:schemeClr val="tx1"/>
                </a:solidFill>
                <a:ea typeface="+mj-lt"/>
                <a:cs typeface="+mj-lt"/>
              </a:rPr>
              <a:t>DYSKRYMINACJA ZE WZGLĘDU NA PŁEĆ</a:t>
            </a:r>
            <a:r>
              <a:rPr lang="pl-PL" b="1" dirty="0">
                <a:solidFill>
                  <a:schemeClr val="tx1"/>
                </a:solidFill>
                <a:ea typeface="+mj-lt"/>
                <a:cs typeface="+mj-lt"/>
              </a:rPr>
              <a:t> 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7F502EA-ED2C-4090-9401-4B571290E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180496"/>
            <a:ext cx="10261602" cy="3678303"/>
          </a:xfrm>
        </p:spPr>
        <p:txBody>
          <a:bodyPr>
            <a:normAutofit/>
          </a:bodyPr>
          <a:lstStyle/>
          <a:p>
            <a:pPr marL="305435" indent="-305435"/>
            <a:r>
              <a:rPr lang="pl-PL" sz="3200">
                <a:ea typeface="+mn-lt"/>
                <a:cs typeface="+mn-lt"/>
              </a:rPr>
              <a:t>Dyskryminacja ze względu na płeć może przejawiać się w formie mechanizmów dyskryminujących kobiety lub mężczyzn jako całe grupy oraz w formie dyskryminacji konkretnej osoby ze względu na jej płeć.</a:t>
            </a:r>
            <a:endParaRPr lang="pl-PL" sz="3200"/>
          </a:p>
        </p:txBody>
      </p:sp>
    </p:spTree>
    <p:extLst>
      <p:ext uri="{BB962C8B-B14F-4D97-AF65-F5344CB8AC3E}">
        <p14:creationId xmlns:p14="http://schemas.microsoft.com/office/powerpoint/2010/main" xmlns="" val="1233453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Crowd on street">
            <a:extLst>
              <a:ext uri="{FF2B5EF4-FFF2-40B4-BE49-F238E27FC236}">
                <a16:creationId xmlns:a16="http://schemas.microsoft.com/office/drawing/2014/main" xmlns="" id="{9A034BD7-8131-40FF-A797-4B06DB666C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5730"/>
          <a:stretch/>
        </p:blipFill>
        <p:spPr>
          <a:xfrm>
            <a:off x="60496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6B822CC-7DA9-4417-AA94-64CEB676F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A01E88-71CC-4FF3-9E81-51E0C32B45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7234" y="4376057"/>
            <a:ext cx="11303626" cy="2034709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311433-AE75-402E-BE3D-FCC243E7F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00" y="4613395"/>
            <a:ext cx="3353432" cy="1336485"/>
          </a:xfrm>
        </p:spPr>
        <p:txBody>
          <a:bodyPr anchor="ctr">
            <a:norm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Agresja wśród rówieśników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1E6C7C3-663A-4C85-8968-C0AF2B02E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491" y="4613396"/>
            <a:ext cx="7240909" cy="130411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05435" indent="-305435">
              <a:lnSpc>
                <a:spcPct val="100000"/>
              </a:lnSpc>
            </a:pPr>
            <a:r>
              <a:rPr lang="pl-PL" sz="1400" b="1" dirty="0">
                <a:ea typeface="+mn-lt"/>
                <a:cs typeface="+mn-lt"/>
              </a:rPr>
              <a:t>Dręczenie.</a:t>
            </a:r>
            <a:r>
              <a:rPr lang="pl-PL" sz="1400" dirty="0">
                <a:ea typeface="+mn-lt"/>
                <a:cs typeface="+mn-lt"/>
              </a:rPr>
              <a:t> Wzór powtarzających się, w sposób zamierzony okrutnych </a:t>
            </a:r>
            <a:r>
              <a:rPr lang="pl-PL" sz="1400" dirty="0" err="1">
                <a:ea typeface="+mn-lt"/>
                <a:cs typeface="+mn-lt"/>
              </a:rPr>
              <a:t>zachowań</a:t>
            </a:r>
            <a:r>
              <a:rPr lang="pl-PL" sz="1400" dirty="0">
                <a:ea typeface="+mn-lt"/>
                <a:cs typeface="+mn-lt"/>
              </a:rPr>
              <a:t>. Dręczenie pod wieloma względami różni się od normalnego konfliktu między rówieśnikami. </a:t>
            </a:r>
          </a:p>
          <a:p>
            <a:pPr marL="305435" indent="-305435">
              <a:lnSpc>
                <a:spcPct val="100000"/>
              </a:lnSpc>
            </a:pPr>
            <a:r>
              <a:rPr lang="pl-PL" sz="1400" b="1" dirty="0">
                <a:ea typeface="+mn-lt"/>
                <a:cs typeface="+mn-lt"/>
              </a:rPr>
              <a:t>Siła.</a:t>
            </a:r>
            <a:r>
              <a:rPr lang="pl-PL" sz="1400" dirty="0">
                <a:ea typeface="+mn-lt"/>
                <a:cs typeface="+mn-lt"/>
              </a:rPr>
              <a:t> Dręczący są prawie zawsze silniejsi od swych ofiar – więksi, mocniejsi, starsi. </a:t>
            </a:r>
          </a:p>
          <a:p>
            <a:pPr marL="305435" indent="-305435">
              <a:lnSpc>
                <a:spcPct val="100000"/>
              </a:lnSpc>
            </a:pPr>
            <a:r>
              <a:rPr lang="pl-PL" sz="1400" b="1" dirty="0">
                <a:ea typeface="+mn-lt"/>
                <a:cs typeface="+mn-lt"/>
              </a:rPr>
              <a:t>Słabość. </a:t>
            </a:r>
            <a:r>
              <a:rPr lang="pl-PL" sz="1400" dirty="0">
                <a:ea typeface="+mn-lt"/>
                <a:cs typeface="+mn-lt"/>
              </a:rPr>
              <a:t>Dręczyciele szukają ofiar pomiędzy słabszymi. Ktoś wrażliwy i pozornie bezbronny postrzegany jest jako potencjalna ofiara.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xmlns="" val="372057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Góry lodowe">
            <a:extLst>
              <a:ext uri="{FF2B5EF4-FFF2-40B4-BE49-F238E27FC236}">
                <a16:creationId xmlns:a16="http://schemas.microsoft.com/office/drawing/2014/main" xmlns="" id="{9EA2B0FF-8A96-40F4-B5CA-D3A5002067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748" r="3" b="3"/>
          <a:stretch/>
        </p:blipFill>
        <p:spPr>
          <a:xfrm>
            <a:off x="4873926" y="1759789"/>
            <a:ext cx="7069355" cy="40285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C2811D4-5347-4268-B736-DF29160D75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611819"/>
            <a:ext cx="4576634" cy="4235946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24F357-7ED4-4C9C-9705-D3D5B7DC3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16" y="892760"/>
            <a:ext cx="3412067" cy="897047"/>
          </a:xfrm>
        </p:spPr>
        <p:txBody>
          <a:bodyPr anchor="ctr">
            <a:normAutofit fontScale="90000"/>
          </a:bodyPr>
          <a:lstStyle/>
          <a:p>
            <a:r>
              <a:rPr lang="pl-PL" dirty="0">
                <a:solidFill>
                  <a:schemeClr val="accent2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Jak rodzić sobie z dręczycielami: </a:t>
            </a:r>
            <a:endParaRPr lang="pl-PL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4EFA34C-3CB6-4E42-AA45-8B85EB878A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9313C9E-0227-4919-B36E-DE3343267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39" y="2560620"/>
            <a:ext cx="4581144" cy="914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B16D0AB-9BDD-47F7-AB15-E4BCDDF19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710" y="3334309"/>
            <a:ext cx="3415074" cy="2273340"/>
          </a:xfrm>
        </p:spPr>
        <p:txBody>
          <a:bodyPr>
            <a:normAutofit/>
          </a:bodyPr>
          <a:lstStyle/>
          <a:p>
            <a:pPr marL="305435" indent="-305435"/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Zwróć się o pomoc,</a:t>
            </a:r>
          </a:p>
          <a:p>
            <a:pPr marL="305435" indent="-305435"/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Bądź asertywny,</a:t>
            </a:r>
          </a:p>
          <a:p>
            <a:pPr marL="305435" indent="-305435"/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Szukaj wsparcia u przyjaciół,</a:t>
            </a:r>
          </a:p>
          <a:p>
            <a:pPr marL="305435" indent="-305435"/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Bądź bardziej pewny siebie, wzmocnij pozytywną samooceną.</a:t>
            </a:r>
          </a:p>
        </p:txBody>
      </p:sp>
    </p:spTree>
    <p:extLst>
      <p:ext uri="{BB962C8B-B14F-4D97-AF65-F5344CB8AC3E}">
        <p14:creationId xmlns:p14="http://schemas.microsoft.com/office/powerpoint/2010/main" xmlns="" val="24207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xmlns="" id="{88C97474-5879-4DB5-B4F3-F0357104BC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xmlns="" id="{9831CBB7-4817-4B54-A7F9-0AE2D0C47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6702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az 4" descr="Elementy nadrzędne z elementami podrzędnymi">
            <a:extLst>
              <a:ext uri="{FF2B5EF4-FFF2-40B4-BE49-F238E27FC236}">
                <a16:creationId xmlns:a16="http://schemas.microsoft.com/office/drawing/2014/main" xmlns="" id="{5B0F5DA8-F5A3-435C-83F7-306E9BC132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367" b="11364"/>
          <a:stretch/>
        </p:blipFill>
        <p:spPr>
          <a:xfrm>
            <a:off x="13854" y="1801276"/>
            <a:ext cx="6646983" cy="3732001"/>
          </a:xfrm>
          <a:prstGeom prst="rect">
            <a:avLst/>
          </a:prstGeom>
        </p:spPr>
      </p:pic>
      <p:sp>
        <p:nvSpPr>
          <p:cNvPr id="15" name="Rectangle 19">
            <a:extLst>
              <a:ext uri="{FF2B5EF4-FFF2-40B4-BE49-F238E27FC236}">
                <a16:creationId xmlns:a16="http://schemas.microsoft.com/office/drawing/2014/main" xmlns="" id="{96BC321D-B05F-4857-8880-97F61B9B78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67791" y="601200"/>
            <a:ext cx="5009388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A112B91-AAAF-4DCE-A3D7-8EE05607D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606" y="720308"/>
            <a:ext cx="4597758" cy="829492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Relacje między rodzicami a dziećmi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1401167F-768D-44D6-8CC7-1CEF755A1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606" y="1718485"/>
            <a:ext cx="4597758" cy="440473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lnSpc>
                <a:spcPct val="100000"/>
              </a:lnSpc>
            </a:pPr>
            <a:r>
              <a:rPr lang="pl-PL" sz="1200" dirty="0">
                <a:solidFill>
                  <a:srgbClr val="FFFFFF"/>
                </a:solidFill>
              </a:rPr>
              <a:t>Czasami jest tak, że między rodzicami a dziećmi często dochodzi do konfliktów. Może nie są one zbyt duże, ale każda nawet najmniejsza kłótnia wpływa na dziecko.</a:t>
            </a:r>
          </a:p>
          <a:p>
            <a:pPr marL="285750" indent="-285750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pl-PL" sz="1200" dirty="0">
                <a:solidFill>
                  <a:srgbClr val="FFFFFF"/>
                </a:solidFill>
              </a:rPr>
              <a:t>To zależy jakim się jest typem człowieka;</a:t>
            </a:r>
          </a:p>
          <a:p>
            <a:pPr marL="285750" indent="-285750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pl-PL" sz="1200" b="1" dirty="0">
                <a:solidFill>
                  <a:srgbClr val="FFFFFF"/>
                </a:solidFill>
                <a:ea typeface="+mn-lt"/>
                <a:cs typeface="+mn-lt"/>
              </a:rPr>
              <a:t>sangwinik </a:t>
            </a:r>
            <a:r>
              <a:rPr lang="pl-PL" sz="1200" dirty="0">
                <a:solidFill>
                  <a:srgbClr val="FFFFFF"/>
                </a:solidFill>
                <a:ea typeface="+mn-lt"/>
                <a:cs typeface="+mn-lt"/>
              </a:rPr>
              <a:t>– twórczy optymista, wylewny ekstrawertyk, który ma trudności ze skrywaniem uczuć;</a:t>
            </a:r>
          </a:p>
          <a:p>
            <a:pPr marL="285750" indent="-285750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pl-PL" sz="1200" b="1" dirty="0">
                <a:solidFill>
                  <a:srgbClr val="FFFFFF"/>
                </a:solidFill>
                <a:ea typeface="+mn-lt"/>
                <a:cs typeface="+mn-lt"/>
              </a:rPr>
              <a:t>melancholik </a:t>
            </a:r>
            <a:r>
              <a:rPr lang="pl-PL" sz="1200" dirty="0">
                <a:solidFill>
                  <a:srgbClr val="FFFFFF"/>
                </a:solidFill>
                <a:ea typeface="+mn-lt"/>
                <a:cs typeface="+mn-lt"/>
              </a:rPr>
              <a:t>– pesymista i introwertyk ze skłonnościami do perfekcjonizmu; silnie przeżywa sukcesy i porażki, ale stara się tego nie ujawniać;</a:t>
            </a:r>
          </a:p>
          <a:p>
            <a:pPr marL="285750" indent="-285750">
              <a:lnSpc>
                <a:spcPct val="100000"/>
              </a:lnSpc>
              <a:buFont typeface="Arial" panose="05020102010507070707" pitchFamily="18" charset="2"/>
              <a:buChar char="•"/>
            </a:pPr>
            <a:r>
              <a:rPr lang="pl-PL" sz="1200" b="1" dirty="0">
                <a:solidFill>
                  <a:srgbClr val="FFFFFF"/>
                </a:solidFill>
                <a:ea typeface="+mn-lt"/>
                <a:cs typeface="+mn-lt"/>
              </a:rPr>
              <a:t>choleryk </a:t>
            </a:r>
            <a:r>
              <a:rPr lang="pl-PL" sz="1200" dirty="0">
                <a:solidFill>
                  <a:srgbClr val="FFFFFF"/>
                </a:solidFill>
                <a:ea typeface="+mn-lt"/>
                <a:cs typeface="+mn-lt"/>
              </a:rPr>
              <a:t>– energiczny ekstrawertyk o zdolnościach przywódczych, wykazuje postawę proaktywną i działa dynamicznie; ma silną wolę i jest zdecydowany oraz zdeterminowany – nie zniechęca się w obliczu porażek</a:t>
            </a:r>
          </a:p>
          <a:p>
            <a:pPr marL="305435" indent="-305435">
              <a:lnSpc>
                <a:spcPct val="100000"/>
              </a:lnSpc>
            </a:pPr>
            <a:r>
              <a:rPr lang="pl-PL" sz="1200" b="1" dirty="0">
                <a:solidFill>
                  <a:srgbClr val="FFFFFF"/>
                </a:solidFill>
                <a:ea typeface="+mn-lt"/>
                <a:cs typeface="+mn-lt"/>
              </a:rPr>
              <a:t>flegmatyk </a:t>
            </a:r>
            <a:r>
              <a:rPr lang="pl-PL" sz="1200" dirty="0">
                <a:solidFill>
                  <a:srgbClr val="FFFFFF"/>
                </a:solidFill>
                <a:ea typeface="+mn-lt"/>
                <a:cs typeface="+mn-lt"/>
              </a:rPr>
              <a:t>– spokojny i opanowany introwertyk, doskonały obserwator; jest uprzejmy i koncentruje uwagę na rozmówcy, skutecznie działa jako</a:t>
            </a:r>
            <a:r>
              <a:rPr lang="pl-PL" sz="1400" dirty="0">
                <a:solidFill>
                  <a:srgbClr val="FFFFFF"/>
                </a:solidFill>
                <a:ea typeface="+mn-lt"/>
                <a:cs typeface="+mn-lt"/>
              </a:rPr>
              <a:t> mediator.</a:t>
            </a:r>
            <a:endParaRPr lang="pl-PL" sz="1400" dirty="0">
              <a:solidFill>
                <a:srgbClr val="FFFFFF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5020102010507070707" pitchFamily="18" charset="2"/>
              <a:buChar char="•"/>
            </a:pPr>
            <a:endParaRPr lang="pl-PL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3172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Biznesmen piszący SMS-a">
            <a:extLst>
              <a:ext uri="{FF2B5EF4-FFF2-40B4-BE49-F238E27FC236}">
                <a16:creationId xmlns:a16="http://schemas.microsoft.com/office/drawing/2014/main" xmlns="" id="{35123995-C206-48E5-AAF2-1AA4DCAA1B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6B822CC-7DA9-4417-AA94-64CEB676F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FA01E88-71CC-4FF3-9E81-51E0C32B45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7234" y="4376057"/>
            <a:ext cx="11303626" cy="2034709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7D8B7AD-D358-4DD6-B907-41F4A1DC8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00" y="4613395"/>
            <a:ext cx="3353432" cy="1336485"/>
          </a:xfrm>
        </p:spPr>
        <p:txBody>
          <a:bodyPr anchor="ctr">
            <a:normAutofit/>
          </a:bodyPr>
          <a:lstStyle/>
          <a:p>
            <a:pPr algn="ctr"/>
            <a:r>
              <a:rPr lang="pl-PL" sz="2100" dirty="0">
                <a:solidFill>
                  <a:schemeClr val="tx1"/>
                </a:solidFill>
                <a:latin typeface="Arial Black"/>
              </a:rPr>
              <a:t>Dbaj o kontakty  wokół ciebie</a:t>
            </a:r>
            <a:endParaRPr lang="pl-PL"/>
          </a:p>
        </p:txBody>
      </p:sp>
      <p:sp>
        <p:nvSpPr>
          <p:cNvPr id="25" name="Symbol zastępczy zawartości 24">
            <a:extLst>
              <a:ext uri="{FF2B5EF4-FFF2-40B4-BE49-F238E27FC236}">
                <a16:creationId xmlns:a16="http://schemas.microsoft.com/office/drawing/2014/main" xmlns="" id="{79F768B6-A320-4494-94F7-4F31B2D28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491" y="4613396"/>
            <a:ext cx="7240909" cy="1304114"/>
          </a:xfrm>
        </p:spPr>
        <p:txBody>
          <a:bodyPr>
            <a:normAutofit/>
          </a:bodyPr>
          <a:lstStyle/>
          <a:p>
            <a:pPr marL="285750" indent="-285750"/>
            <a:r>
              <a:rPr lang="pl-PL" dirty="0"/>
              <a:t>Kiedy masz przyjaciół bądź znajomych, to powinieneś o nich dbać.</a:t>
            </a:r>
            <a:endParaRPr lang="pl-PL"/>
          </a:p>
          <a:p>
            <a:pPr marL="285750" indent="-285750"/>
            <a:r>
              <a:rPr lang="pl-PL" dirty="0"/>
              <a:t>Jeżeli tego nie robisz to ta przyjaźń może się zakończyć.</a:t>
            </a:r>
          </a:p>
        </p:txBody>
      </p:sp>
    </p:spTree>
    <p:extLst>
      <p:ext uri="{BB962C8B-B14F-4D97-AF65-F5344CB8AC3E}">
        <p14:creationId xmlns:p14="http://schemas.microsoft.com/office/powerpoint/2010/main" xmlns="" val="3775027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6C8E6EB-4C59-429B-97E4-72A058CFC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5B90362-AFCC-46A9-B41C-A257A8C5B3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71EF7F1-38BA-471D-8CD4-2A9AE8E355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0524398-BFB4-4C4A-8317-83B8729F9B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2FB82883-1DC0-4BE1-A607-009095F33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11" descr="Światła miejskie zogniskowane w lupie">
            <a:extLst>
              <a:ext uri="{FF2B5EF4-FFF2-40B4-BE49-F238E27FC236}">
                <a16:creationId xmlns:a16="http://schemas.microsoft.com/office/drawing/2014/main" xmlns="" id="{7F7C6B00-D64C-4BFF-845F-D1E76DA896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534" b="31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FA98EAA-A866-4C95-A2A8-44E46FBAD5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39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1AFA2AA-A2A5-4373-A616-1B6C5ECD9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Hałabis Iga 8a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FDC8332-CFDF-4641-A5F0-A877FBE48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5738" y="5680637"/>
            <a:ext cx="6960524" cy="59851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Koniec</a:t>
            </a:r>
            <a:endParaRPr lang="pl-PL" dirty="0" err="1">
              <a:solidFill>
                <a:schemeClr val="bg1"/>
              </a:solidFill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Mam nadzieję, że to jest to o co panu chodziło.</a:t>
            </a:r>
          </a:p>
        </p:txBody>
      </p:sp>
    </p:spTree>
    <p:extLst>
      <p:ext uri="{BB962C8B-B14F-4D97-AF65-F5344CB8AC3E}">
        <p14:creationId xmlns:p14="http://schemas.microsoft.com/office/powerpoint/2010/main" xmlns="" val="164207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xmlns="" id="{504BED40-EAF7-4E55-AFF7-2CD840EBD3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434E8D7-4430-4A0A-9BF6-21FC9E72A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1013800"/>
          </a:xfrm>
        </p:spPr>
        <p:txBody>
          <a:bodyPr>
            <a:normAutofit/>
          </a:bodyPr>
          <a:lstStyle/>
          <a:p>
            <a:r>
              <a:rPr lang="pl-PL">
                <a:solidFill>
                  <a:schemeClr val="tx2"/>
                </a:solidFill>
                <a:latin typeface="Arial Black"/>
              </a:rPr>
              <a:t>Okazuj innym szacunek i życzliwość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F367CCF1-BB1E-41CF-8499-94A870C33E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9FE115BB-A99D-42DC-A011-ED51E45F3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2053771"/>
            <a:ext cx="6309003" cy="455493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lnSpc>
                <a:spcPct val="100000"/>
              </a:lnSpc>
            </a:pPr>
            <a:r>
              <a:rPr lang="pl-PL" sz="1800" b="1" dirty="0">
                <a:solidFill>
                  <a:schemeClr val="tx2"/>
                </a:solidFill>
              </a:rPr>
              <a:t>SZACUNEK. </a:t>
            </a:r>
            <a:r>
              <a:rPr lang="pl-PL" sz="1800" dirty="0">
                <a:solidFill>
                  <a:schemeClr val="tx2"/>
                </a:solidFill>
              </a:rPr>
              <a:t>Jest wręcz podstawą prawidłowych relacji międzyludzkich. Szacunek dzieli się na kategorie, niektóre pominę, ponieważ nie dotyczą tym terminom. </a:t>
            </a:r>
          </a:p>
          <a:p>
            <a:pPr marL="285750" indent="-285750">
              <a:lnSpc>
                <a:spcPct val="100000"/>
              </a:lnSpc>
            </a:pPr>
            <a:r>
              <a:rPr lang="pl-PL" sz="1800" b="1" dirty="0">
                <a:solidFill>
                  <a:schemeClr val="tx2"/>
                </a:solidFill>
              </a:rPr>
              <a:t>Każda</a:t>
            </a:r>
            <a:r>
              <a:rPr lang="pl-PL" sz="1800" dirty="0">
                <a:solidFill>
                  <a:schemeClr val="tx2"/>
                </a:solidFill>
              </a:rPr>
              <a:t> osoba powinna szanować każdą </a:t>
            </a:r>
            <a:r>
              <a:rPr lang="pl-PL" sz="1800" b="1" dirty="0">
                <a:solidFill>
                  <a:schemeClr val="tx2"/>
                </a:solidFill>
              </a:rPr>
              <a:t>żyjącą</a:t>
            </a:r>
            <a:r>
              <a:rPr lang="pl-PL" sz="1800" dirty="0">
                <a:solidFill>
                  <a:schemeClr val="tx2"/>
                </a:solidFill>
              </a:rPr>
              <a:t> istotę oraz przedmioty. </a:t>
            </a:r>
          </a:p>
          <a:p>
            <a:pPr marL="285750" indent="-285750">
              <a:lnSpc>
                <a:spcPct val="100000"/>
              </a:lnSpc>
            </a:pPr>
            <a:r>
              <a:rPr lang="pl-PL" sz="1800" dirty="0">
                <a:solidFill>
                  <a:schemeClr val="tx2"/>
                </a:solidFill>
              </a:rPr>
              <a:t>Np. Młodzież jest winna szacunek starczym, nauczycielom w ogóle dorosłym.</a:t>
            </a:r>
          </a:p>
          <a:p>
            <a:pPr marL="285750" indent="-285750">
              <a:lnSpc>
                <a:spcPct val="100000"/>
              </a:lnSpc>
            </a:pPr>
            <a:r>
              <a:rPr lang="pl-PL" sz="1800" b="1" dirty="0">
                <a:solidFill>
                  <a:schemeClr val="tx2"/>
                </a:solidFill>
              </a:rPr>
              <a:t>ŻYCZLIWOŚĆ. </a:t>
            </a:r>
            <a:r>
              <a:rPr lang="pl-PL" sz="1800" dirty="0">
                <a:solidFill>
                  <a:schemeClr val="tx2"/>
                </a:solidFill>
              </a:rPr>
              <a:t>Nie powiem, że każdy jest życzliwy, ponieważ to nie prawda, ale każdy powinien chociaż w pewnym stopniu.</a:t>
            </a:r>
          </a:p>
          <a:p>
            <a:pPr marL="285750" indent="-285750">
              <a:lnSpc>
                <a:spcPct val="100000"/>
              </a:lnSpc>
            </a:pPr>
            <a:r>
              <a:rPr lang="pl-PL" sz="1800" dirty="0">
                <a:solidFill>
                  <a:schemeClr val="tx2"/>
                </a:solidFill>
              </a:rPr>
              <a:t>Ja, trochę słusznie, otrzymuję od młodszej siostry komentarze typu: Jesteś wredna, nie miła...</a:t>
            </a:r>
          </a:p>
          <a:p>
            <a:pPr marL="285750" indent="-285750">
              <a:lnSpc>
                <a:spcPct val="100000"/>
              </a:lnSpc>
            </a:pPr>
            <a:r>
              <a:rPr lang="pl-PL" sz="1800" dirty="0">
                <a:solidFill>
                  <a:schemeClr val="tx2"/>
                </a:solidFill>
              </a:rPr>
              <a:t>Potrafię być miła tylko nie wiem dlaczego, ale nie dla rodziny... Wiem, że to jest... dość dziwne.</a:t>
            </a:r>
          </a:p>
        </p:txBody>
      </p:sp>
      <p:pic>
        <p:nvPicPr>
          <p:cNvPr id="4" name="Obraz 4" descr="Krąg młodych przyjaciół">
            <a:extLst>
              <a:ext uri="{FF2B5EF4-FFF2-40B4-BE49-F238E27FC236}">
                <a16:creationId xmlns:a16="http://schemas.microsoft.com/office/drawing/2014/main" xmlns="" id="{99C208D7-A31D-4D48-9EAD-749D14D366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817" r="40722" b="-1"/>
          <a:stretch/>
        </p:blipFill>
        <p:spPr>
          <a:xfrm>
            <a:off x="7521283" y="10"/>
            <a:ext cx="467071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8963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6C8E6EB-4C59-429B-97E4-72A058CFC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5B90362-AFCC-46A9-B41C-A257A8C5B3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71EF7F1-38BA-471D-8CD4-2A9AE8E355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C0524398-BFB4-4C4A-8317-83B8729F9B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44E16B8-F6A6-48C1-90B5-9B5EEEF9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863695"/>
            <a:ext cx="3511233" cy="26067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Traktuj innych na równi z sobą samym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3431BA1-E8E0-4E58-B50C-3529B06FA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9236" y="3856828"/>
            <a:ext cx="3511233" cy="203000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600" dirty="0" err="1">
                <a:solidFill>
                  <a:schemeClr val="tx1"/>
                </a:solidFill>
              </a:rPr>
              <a:t>KiedY</a:t>
            </a:r>
            <a:r>
              <a:rPr lang="pl-PL" sz="1600" dirty="0">
                <a:solidFill>
                  <a:schemeClr val="tx1"/>
                </a:solidFill>
              </a:rPr>
              <a:t> traktujesz innych z góry to te osoby mogą źle się z tym czuć</a:t>
            </a:r>
          </a:p>
          <a:p>
            <a:pPr>
              <a:lnSpc>
                <a:spcPct val="100000"/>
              </a:lnSpc>
            </a:pPr>
            <a:r>
              <a:rPr lang="pl-PL" sz="1600" dirty="0">
                <a:solidFill>
                  <a:schemeClr val="tx1"/>
                </a:solidFill>
              </a:rPr>
              <a:t>Albo kiedy znajdujesz się w odwrotnej </a:t>
            </a:r>
            <a:r>
              <a:rPr lang="pl-PL" sz="1600" err="1">
                <a:solidFill>
                  <a:schemeClr val="tx1"/>
                </a:solidFill>
              </a:rPr>
              <a:t>sytułacji</a:t>
            </a:r>
            <a:r>
              <a:rPr lang="pl-PL" sz="1600" dirty="0">
                <a:solidFill>
                  <a:schemeClr val="tx1"/>
                </a:solidFill>
              </a:rPr>
              <a:t>. Czujesz się niedoceniany, jakbyś mimo tego, że stoisz obok stać </a:t>
            </a:r>
            <a:r>
              <a:rPr lang="pl-PL" sz="1600" err="1">
                <a:solidFill>
                  <a:schemeClr val="tx1"/>
                </a:solidFill>
              </a:rPr>
              <a:t>np</a:t>
            </a:r>
            <a:r>
              <a:rPr lang="pl-PL" sz="1600" dirty="0">
                <a:solidFill>
                  <a:schemeClr val="tx1"/>
                </a:solidFill>
              </a:rPr>
              <a:t>, na drugim końcu tłumu.</a:t>
            </a:r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4" name="Obraz 4" descr="Duże i małe dłonie trzymające czerwone serce">
            <a:extLst>
              <a:ext uri="{FF2B5EF4-FFF2-40B4-BE49-F238E27FC236}">
                <a16:creationId xmlns:a16="http://schemas.microsoft.com/office/drawing/2014/main" xmlns="" id="{45FB416C-E864-429E-B0B3-8B3421CFA76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r="38175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4189898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E6C8E6EB-4C59-429B-97E4-72A058CFC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B5B90362-AFCC-46A9-B41C-A257A8C5B3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xmlns="" id="{F71EF7F1-38BA-471D-8CD4-2A9AE8E355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14">
            <a:extLst>
              <a:ext uri="{FF2B5EF4-FFF2-40B4-BE49-F238E27FC236}">
                <a16:creationId xmlns:a16="http://schemas.microsoft.com/office/drawing/2014/main" xmlns="" id="{FAAAB002-E48E-4009-828A-511F7A8280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trzymanie w rękach">
            <a:extLst>
              <a:ext uri="{FF2B5EF4-FFF2-40B4-BE49-F238E27FC236}">
                <a16:creationId xmlns:a16="http://schemas.microsoft.com/office/drawing/2014/main" xmlns="" id="{1AE8EC90-1779-4538-8C9E-4E4B9904A6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14140" r="9091" b="92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xmlns="" id="{97EF55D5-23F0-4398-B16B-AEF5778C30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067" y="423123"/>
            <a:ext cx="4216219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xmlns="" id="{FDF32581-CAA1-43C6-8532-DC56C8435C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067" y="601200"/>
            <a:ext cx="4214869" cy="5757055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B669355-11EA-4326-A5BB-928AB8DBC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40" y="889290"/>
            <a:ext cx="3730810" cy="1247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600" b="0" kern="1200" cap="all" dirty="0">
                <a:solidFill>
                  <a:srgbClr val="E3A05D"/>
                </a:solidFill>
                <a:latin typeface="+mj-lt"/>
                <a:ea typeface="+mj-ea"/>
                <a:cs typeface="+mj-cs"/>
              </a:rPr>
              <a:t>Nie oczekuj od innych więcej, niż sam im dajesz</a:t>
            </a:r>
            <a:endParaRPr lang="pl-PL" sz="2600" b="0" kern="1200" cap="all" dirty="0">
              <a:solidFill>
                <a:srgbClr val="E3A05D"/>
              </a:solidFill>
              <a:latin typeface="+mj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48B7008-E8B2-4AD7-9315-8CDA86F8B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531" y="2438399"/>
            <a:ext cx="3730810" cy="3505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/>
            <a:r>
              <a:rPr lang="pl-PL" dirty="0">
                <a:solidFill>
                  <a:srgbClr val="FFFFFF"/>
                </a:solidFill>
              </a:rPr>
              <a:t>Często jest tak, że jeden człowiek oczekuje od drugiego więcej niż sam tej osobie daje.</a:t>
            </a:r>
          </a:p>
          <a:p>
            <a:pPr marL="285750" indent="-285750"/>
            <a:r>
              <a:rPr lang="pl-PL" dirty="0">
                <a:solidFill>
                  <a:srgbClr val="FFFFFF"/>
                </a:solidFill>
              </a:rPr>
              <a:t>W większości tych przypadków, taka przyjaźń się kończy.</a:t>
            </a:r>
          </a:p>
        </p:txBody>
      </p:sp>
    </p:spTree>
    <p:extLst>
      <p:ext uri="{BB962C8B-B14F-4D97-AF65-F5344CB8AC3E}">
        <p14:creationId xmlns:p14="http://schemas.microsoft.com/office/powerpoint/2010/main" xmlns="" val="2767063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Dłoń trzymająca rozmyte światło">
            <a:extLst>
              <a:ext uri="{FF2B5EF4-FFF2-40B4-BE49-F238E27FC236}">
                <a16:creationId xmlns:a16="http://schemas.microsoft.com/office/drawing/2014/main" xmlns="" id="{70F9EC65-58AD-45CC-98EB-2618A21A26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290" r="3" b="12341"/>
          <a:stretch/>
        </p:blipFill>
        <p:spPr>
          <a:xfrm>
            <a:off x="-2" y="10"/>
            <a:ext cx="4578272" cy="2608947"/>
          </a:xfrm>
          <a:prstGeom prst="rect">
            <a:avLst/>
          </a:prstGeom>
        </p:spPr>
      </p:pic>
      <p:pic>
        <p:nvPicPr>
          <p:cNvPr id="4" name="Obraz 4" descr="Zamknięto pięść">
            <a:extLst>
              <a:ext uri="{FF2B5EF4-FFF2-40B4-BE49-F238E27FC236}">
                <a16:creationId xmlns:a16="http://schemas.microsoft.com/office/drawing/2014/main" xmlns="" id="{FE3DE7E5-B1C1-4327-9CAC-84CAAC1C5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303" r="17059"/>
          <a:stretch/>
        </p:blipFill>
        <p:spPr>
          <a:xfrm>
            <a:off x="2" y="2608956"/>
            <a:ext cx="4560199" cy="4249043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7B34D440-E359-4CB9-B8E8-81977A8603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B8F5A0E-5428-4604-A0F3-2224BE8709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39" y="2560620"/>
            <a:ext cx="4581144" cy="91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288FC14-B788-4FBC-9C5E-BC4892F5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20506" y="0"/>
            <a:ext cx="7571045" cy="6858000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FE0C8D1-157C-4E68-9D5A-2AAFEEAAD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707" y="457280"/>
            <a:ext cx="6400367" cy="1431399"/>
          </a:xfrm>
        </p:spPr>
        <p:txBody>
          <a:bodyPr anchor="ctr">
            <a:normAutofit/>
          </a:bodyPr>
          <a:lstStyle/>
          <a:p>
            <a:r>
              <a:rPr lang="pl-PL" dirty="0">
                <a:solidFill>
                  <a:srgbClr val="DB6D1F"/>
                </a:solidFill>
                <a:latin typeface="Arial Black"/>
              </a:rPr>
              <a:t>Cechy przyjaźni: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55CF411-B293-4818-BA3F-1FFDD079C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590" y="2194527"/>
            <a:ext cx="6397545" cy="4061676"/>
          </a:xfrm>
        </p:spPr>
        <p:txBody>
          <a:bodyPr>
            <a:normAutofit/>
          </a:bodyPr>
          <a:lstStyle/>
          <a:p>
            <a:pPr marL="305435" indent="-305435"/>
            <a:r>
              <a:rPr lang="pl-PL">
                <a:solidFill>
                  <a:srgbClr val="FFFFFF"/>
                </a:solidFill>
              </a:rPr>
              <a:t>Nie ważne czy jesteś wysoki czy niski, gruby, chudy. To nie ma wpływu ma przyjaźń, przynajmniej u niektórych.</a:t>
            </a:r>
          </a:p>
          <a:p>
            <a:pPr marL="305435" indent="-305435"/>
            <a:r>
              <a:rPr lang="pl-PL">
                <a:solidFill>
                  <a:srgbClr val="FFFFFF"/>
                </a:solidFill>
              </a:rPr>
              <a:t>Jedni chcą zadawać się tylko z: bogatszymi, ładniejszymi, modniej się ubierającymi... Lecz tak naprawdę to wszystko nie ma znaczenia.</a:t>
            </a:r>
          </a:p>
          <a:p>
            <a:pPr marL="305435" indent="-305435"/>
            <a:r>
              <a:rPr lang="pl-PL">
                <a:solidFill>
                  <a:srgbClr val="FFFFFF"/>
                </a:solidFill>
              </a:rPr>
              <a:t>Chodzi o to czy możesz zaufać danej osobie i czy ona ci ufa.</a:t>
            </a:r>
          </a:p>
          <a:p>
            <a:pPr marL="305435" indent="-305435"/>
            <a:r>
              <a:rPr lang="pl-PL">
                <a:solidFill>
                  <a:srgbClr val="FFFFFF"/>
                </a:solidFill>
              </a:rPr>
              <a:t>Według mnie jest coraz mniej p r a w d z i w e j przyjaźni uważam, że jest coraz więcej osób f a ł s z y w y c h.</a:t>
            </a:r>
          </a:p>
          <a:p>
            <a:pPr marL="305435" indent="-305435"/>
            <a:r>
              <a:rPr lang="pl-PL">
                <a:solidFill>
                  <a:srgbClr val="FFFFFF"/>
                </a:solidFill>
              </a:rPr>
              <a:t>Nie ważne jest to czy masz dużo przyjaciół, można mieć tylko jednego. Ważne jest to aby był prawdziwy.</a:t>
            </a:r>
          </a:p>
        </p:txBody>
      </p:sp>
    </p:spTree>
    <p:extLst>
      <p:ext uri="{BB962C8B-B14F-4D97-AF65-F5344CB8AC3E}">
        <p14:creationId xmlns:p14="http://schemas.microsoft.com/office/powerpoint/2010/main" xmlns="" val="1807658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B56EB9-078F-4952-AC1F-149C7A0AE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772EE4-ED5E-4D3A-A306-B22CF8667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7CFAE3-2DD6-4249-BF46-5EA9B445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C000"/>
                </a:solidFill>
                <a:latin typeface="Arial Black"/>
              </a:rPr>
              <a:t>osobowość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0058680-D07C-4893-B2B7-91543F18AB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42427A-0A1F-4A55-8705-D9179F1E0C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E54A6FE-D8CB-48A3-900B-053D4EBD3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E6570ED-D8E8-4C87-A025-9E78AA45F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2536031"/>
            <a:ext cx="3123783" cy="3671936"/>
          </a:xfrm>
        </p:spPr>
        <p:txBody>
          <a:bodyPr anchor="t">
            <a:normAutofit/>
          </a:bodyPr>
          <a:lstStyle/>
          <a:p>
            <a:pPr marL="305435" indent="-305435">
              <a:lnSpc>
                <a:spcPct val="100000"/>
              </a:lnSpc>
            </a:pPr>
            <a:r>
              <a:rPr lang="pl-PL" dirty="0">
                <a:solidFill>
                  <a:srgbClr val="FFFFFF"/>
                </a:solidFill>
              </a:rPr>
              <a:t>Przyjaciel akceptuje całego Ciebie.</a:t>
            </a:r>
          </a:p>
          <a:p>
            <a:pPr marL="305435" indent="-305435">
              <a:lnSpc>
                <a:spcPct val="100000"/>
              </a:lnSpc>
            </a:pPr>
            <a:r>
              <a:rPr lang="pl-PL" dirty="0">
                <a:solidFill>
                  <a:srgbClr val="FFFFFF"/>
                </a:solidFill>
              </a:rPr>
              <a:t>Wszystko widzi w dobrym świetle zalety jak i wady.</a:t>
            </a:r>
          </a:p>
          <a:p>
            <a:pPr marL="305435" indent="-305435">
              <a:lnSpc>
                <a:spcPct val="100000"/>
              </a:lnSpc>
            </a:pPr>
            <a:r>
              <a:rPr lang="pl-PL" dirty="0">
                <a:solidFill>
                  <a:srgbClr val="FFFFFF"/>
                </a:solidFill>
              </a:rPr>
              <a:t>Pomaga we wszystkich problemach jak tylko umie.</a:t>
            </a:r>
          </a:p>
          <a:p>
            <a:pPr marL="305435" indent="-305435">
              <a:lnSpc>
                <a:spcPct val="100000"/>
              </a:lnSpc>
            </a:pPr>
            <a:r>
              <a:rPr lang="pl-PL" dirty="0">
                <a:solidFill>
                  <a:srgbClr val="FFFFFF"/>
                </a:solidFill>
              </a:rPr>
              <a:t>W każdej chwili podnosi Cię na duchu, a szczególnie wtedy kiedy tego potrzebujesz.</a:t>
            </a:r>
          </a:p>
          <a:p>
            <a:pPr marL="305435" indent="-305435">
              <a:lnSpc>
                <a:spcPct val="100000"/>
              </a:lnSpc>
            </a:pPr>
            <a:endParaRPr lang="pl-PL">
              <a:solidFill>
                <a:srgbClr val="FFFFFF"/>
              </a:solidFill>
            </a:endParaRPr>
          </a:p>
        </p:txBody>
      </p:sp>
      <p:pic>
        <p:nvPicPr>
          <p:cNvPr id="4" name="Obraz 4" descr="Dzieci bawiące się jesiennymi liści">
            <a:extLst>
              <a:ext uri="{FF2B5EF4-FFF2-40B4-BE49-F238E27FC236}">
                <a16:creationId xmlns:a16="http://schemas.microsoft.com/office/drawing/2014/main" xmlns="" id="{6E25BB35-45F7-491B-9F73-138D65F33B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485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3886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B8DD2392-397B-48BF-BEFA-EA1FB881CA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Idący ludzie dojeżdżający do pracy">
            <a:extLst>
              <a:ext uri="{FF2B5EF4-FFF2-40B4-BE49-F238E27FC236}">
                <a16:creationId xmlns:a16="http://schemas.microsoft.com/office/drawing/2014/main" xmlns="" id="{50B539CA-CFA0-4F5B-A90F-58F75D7790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</a:blip>
          <a:srcRect l="1766" r="38900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" name="Obraz 4" descr="Jedyny w tłumie">
            <a:extLst>
              <a:ext uri="{FF2B5EF4-FFF2-40B4-BE49-F238E27FC236}">
                <a16:creationId xmlns:a16="http://schemas.microsoft.com/office/drawing/2014/main" xmlns="" id="{6F224A19-C652-435A-B3EE-5A071670E1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0000"/>
          </a:blip>
          <a:srcRect l="21025" r="12309"/>
          <a:stretch/>
        </p:blipFill>
        <p:spPr>
          <a:xfrm>
            <a:off x="6096000" y="65324"/>
            <a:ext cx="609600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552E217-9957-4304-9FC0-A8D19AB8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70" y="702156"/>
            <a:ext cx="10144260" cy="1013800"/>
          </a:xfrm>
        </p:spPr>
        <p:txBody>
          <a:bodyPr>
            <a:normAutofit/>
          </a:bodyPr>
          <a:lstStyle/>
          <a:p>
            <a:pPr algn="r"/>
            <a:r>
              <a:rPr lang="pl-PL" dirty="0">
                <a:solidFill>
                  <a:srgbClr val="BDB49F"/>
                </a:solidFill>
                <a:latin typeface="Arial Black"/>
              </a:rPr>
              <a:t>Stereotypy</a:t>
            </a:r>
            <a:endParaRPr lang="pl-PL" dirty="0">
              <a:solidFill>
                <a:srgbClr val="BDB49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45AC10B-C19B-488A-9447-EB6F2BB4E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180496"/>
            <a:ext cx="10261602" cy="3678303"/>
          </a:xfrm>
        </p:spPr>
        <p:txBody>
          <a:bodyPr>
            <a:normAutofit/>
          </a:bodyPr>
          <a:lstStyle/>
          <a:p>
            <a:pPr marL="305435" indent="-305435"/>
            <a:r>
              <a:rPr lang="pl-PL" sz="1800" dirty="0">
                <a:ea typeface="+mn-lt"/>
                <a:cs typeface="+mn-lt"/>
              </a:rPr>
              <a:t>Mogą być krzywdzące.</a:t>
            </a:r>
          </a:p>
          <a:p>
            <a:pPr marL="305435" indent="-305435"/>
            <a:r>
              <a:rPr lang="pl-PL" sz="1800" dirty="0">
                <a:ea typeface="+mn-lt"/>
                <a:cs typeface="+mn-lt"/>
              </a:rPr>
              <a:t>Powodują, że łatwo nami manipulować, ponieważ nie sprawdzamy napływających do nas informacji.</a:t>
            </a:r>
          </a:p>
          <a:p>
            <a:pPr marL="305435" indent="-305435"/>
            <a:r>
              <a:rPr lang="pl-PL" sz="1800" dirty="0">
                <a:ea typeface="+mn-lt"/>
                <a:cs typeface="+mn-lt"/>
              </a:rPr>
              <a:t>Kierując się nim, możemy zacząć funkcjonować w nieprawdziwej rzeczywistości.</a:t>
            </a:r>
          </a:p>
          <a:p>
            <a:pPr marL="305435" indent="-305435"/>
            <a:endParaRPr lang="pl-PL" sz="1800" dirty="0"/>
          </a:p>
          <a:p>
            <a:pPr marL="305435" indent="-305435"/>
            <a:r>
              <a:rPr lang="pl-PL" sz="1800" dirty="0"/>
              <a:t>W </a:t>
            </a:r>
            <a:r>
              <a:rPr lang="pl-PL" sz="1800" dirty="0" err="1"/>
              <a:t>internecie</a:t>
            </a:r>
            <a:r>
              <a:rPr lang="pl-PL" sz="1800" dirty="0"/>
              <a:t> przeczytałam, że stereotypy usprawiedliwiają nasze zachowana. Częściowo się z tym nie zgadzam, ponieważ każdy żyje według własnych doświadczeń, przeżyć, kieruje się własnym domysłem i intuicją, </a:t>
            </a:r>
            <a:r>
              <a:rPr lang="pl-PL" sz="1800" dirty="0" err="1"/>
              <a:t>świadomocią</a:t>
            </a:r>
            <a:r>
              <a:rPr lang="pl-PL" sz="1800" dirty="0"/>
              <a:t>. Jeżeli mielibyśmy wszystkich przekonać, że stereotypy </a:t>
            </a:r>
            <a:r>
              <a:rPr lang="pl-PL" sz="1800" dirty="0" err="1"/>
              <a:t>usprawiedliwiaja</a:t>
            </a:r>
            <a:r>
              <a:rPr lang="pl-PL" sz="1800" dirty="0"/>
              <a:t> to, według mnie, życie na takim świecie nie miałoby sensu... Każdy byłby do każdego uprzedzony... i to nie byłoby... fajne?</a:t>
            </a:r>
          </a:p>
        </p:txBody>
      </p:sp>
    </p:spTree>
    <p:extLst>
      <p:ext uri="{BB962C8B-B14F-4D97-AF65-F5344CB8AC3E}">
        <p14:creationId xmlns:p14="http://schemas.microsoft.com/office/powerpoint/2010/main" xmlns="" val="3237498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B8DD2392-397B-48BF-BEFA-EA1FB881CA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soba w tle">
            <a:extLst>
              <a:ext uri="{FF2B5EF4-FFF2-40B4-BE49-F238E27FC236}">
                <a16:creationId xmlns:a16="http://schemas.microsoft.com/office/drawing/2014/main" xmlns="" id="{0E919BA8-2BDE-4D45-A930-2A25EA6D61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1A776B4-9274-4EBB-A138-DA7FBFC3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348" y="580678"/>
            <a:ext cx="10144260" cy="1013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000" b="1" dirty="0">
                <a:solidFill>
                  <a:schemeClr val="tx1"/>
                </a:solidFill>
              </a:rPr>
              <a:t>Uprzedzenie</a:t>
            </a:r>
            <a:r>
              <a:rPr lang="pl-PL" sz="1700" b="1" dirty="0">
                <a:solidFill>
                  <a:schemeClr val="tx1"/>
                </a:solidFill>
              </a:rPr>
              <a:t> </a:t>
            </a:r>
            <a:endParaRPr lang="en-US" sz="1700">
              <a:solidFill>
                <a:schemeClr val="tx1"/>
              </a:solidFill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xmlns="" id="{3AD620AD-BE6F-4DD9-89A3-252E65813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180496"/>
            <a:ext cx="10261602" cy="3678303"/>
          </a:xfrm>
        </p:spPr>
        <p:txBody>
          <a:bodyPr>
            <a:normAutofit/>
          </a:bodyPr>
          <a:lstStyle/>
          <a:p>
            <a:pPr marL="305435" indent="-305435"/>
            <a:r>
              <a:rPr lang="pl-PL" sz="2400" cap="all" dirty="0">
                <a:solidFill>
                  <a:schemeClr val="tx1"/>
                </a:solidFill>
                <a:ea typeface="+mn-lt"/>
                <a:cs typeface="+mn-lt"/>
              </a:rPr>
              <a:t>TO WROGIE BĄDŹ NEGATYWNE NASTAWIENIE DOTYCZĄCE WYRÓŻNIAJĄCEJ SIĘ GRUPY LUDZI, OPARTE WYŁĄCZNIE NA ICH PRZYNALEŻNOŚCI DO TEJ GRUPY. UPRZEDZENIA KARMIĄ SIĘ NEGATYWNYMI STEREOTYPAMI DOTYCZĄCYMI JEDNOSTEK LUB GRUP</a:t>
            </a:r>
            <a:r>
              <a:rPr lang="en-US" sz="2400" cap="all" dirty="0">
                <a:solidFill>
                  <a:schemeClr val="tx1"/>
                </a:solidFill>
                <a:ea typeface="+mn-lt"/>
                <a:cs typeface="+mn-lt"/>
              </a:rPr>
              <a:t>.</a:t>
            </a:r>
            <a:endParaRPr lang="en-US" sz="2400">
              <a:solidFill>
                <a:schemeClr val="tx1"/>
              </a:solidFill>
              <a:ea typeface="+mn-lt"/>
              <a:cs typeface="+mn-lt"/>
            </a:endParaRPr>
          </a:p>
          <a:p>
            <a:pPr marL="305435" indent="-30543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13530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</p:bldLst>
  </p:timing>
</p:sld>
</file>

<file path=ppt/theme/theme1.xml><?xml version="1.0" encoding="utf-8"?>
<a:theme xmlns:a="http://schemas.openxmlformats.org/drawingml/2006/main" name="DividendVTI">
  <a:themeElements>
    <a:clrScheme name="AnalogousFromDarkSeedLeftStep">
      <a:dk1>
        <a:srgbClr val="000000"/>
      </a:dk1>
      <a:lt1>
        <a:srgbClr val="FFFFFF"/>
      </a:lt1>
      <a:dk2>
        <a:srgbClr val="1E3135"/>
      </a:dk2>
      <a:lt2>
        <a:srgbClr val="E8E8E2"/>
      </a:lt2>
      <a:accent1>
        <a:srgbClr val="4E4DC3"/>
      </a:accent1>
      <a:accent2>
        <a:srgbClr val="3B6AB1"/>
      </a:accent2>
      <a:accent3>
        <a:srgbClr val="4DAEC3"/>
      </a:accent3>
      <a:accent4>
        <a:srgbClr val="3BB196"/>
      </a:accent4>
      <a:accent5>
        <a:srgbClr val="48B86F"/>
      </a:accent5>
      <a:accent6>
        <a:srgbClr val="43B13B"/>
      </a:accent6>
      <a:hlink>
        <a:srgbClr val="319565"/>
      </a:hlink>
      <a:folHlink>
        <a:srgbClr val="7F7F7F"/>
      </a:folHlink>
    </a:clrScheme>
    <a:fontScheme name="Dividend">
      <a:majorFont>
        <a:latin typeface="Avenir Next LT Pro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VTI" id="{97558BDE-0B66-457C-BB6F-7B1B22DAA9B8}" vid="{F53508A3-AC60-448A-AF37-934D5F1A0D5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7de49ea2-fb90-40bc-9b98-bb511dcb2fb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5B861DF2C6D94F91F72D03D7FC8AC7" ma:contentTypeVersion="11" ma:contentTypeDescription="Utwórz nowy dokument." ma:contentTypeScope="" ma:versionID="6554b9d7f77c2aab8520d0174589332c">
  <xsd:schema xmlns:xsd="http://www.w3.org/2001/XMLSchema" xmlns:xs="http://www.w3.org/2001/XMLSchema" xmlns:p="http://schemas.microsoft.com/office/2006/metadata/properties" xmlns:ns2="7de49ea2-fb90-40bc-9b98-bb511dcb2fb1" targetNamespace="http://schemas.microsoft.com/office/2006/metadata/properties" ma:root="true" ma:fieldsID="1e676fd9fc550367eb159fb37d30fbd5" ns2:_="">
    <xsd:import namespace="7de49ea2-fb90-40bc-9b98-bb511dcb2fb1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49ea2-fb90-40bc-9b98-bb511dcb2fb1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4962AC-AE55-4057-9390-C87D5050D03F}">
  <ds:schemaRefs>
    <ds:schemaRef ds:uri="http://schemas.microsoft.com/office/2006/metadata/properties"/>
    <ds:schemaRef ds:uri="http://schemas.microsoft.com/office/infopath/2007/PartnerControls"/>
    <ds:schemaRef ds:uri="7de49ea2-fb90-40bc-9b98-bb511dcb2fb1"/>
  </ds:schemaRefs>
</ds:datastoreItem>
</file>

<file path=customXml/itemProps2.xml><?xml version="1.0" encoding="utf-8"?>
<ds:datastoreItem xmlns:ds="http://schemas.openxmlformats.org/officeDocument/2006/customXml" ds:itemID="{1AF7D2DD-4C96-42A1-B478-7A21E7A918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e49ea2-fb90-40bc-9b98-bb511dcb2f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65FC0E-A17F-4483-841F-6D98E8D9CC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889</Words>
  <Application>Microsoft Office PowerPoint</Application>
  <PresentationFormat>Niestandardowy</PresentationFormat>
  <Paragraphs>84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DividendVTI</vt:lpstr>
      <vt:lpstr>Jak dbać o prawidłowe relacje rówieśnicze?</vt:lpstr>
      <vt:lpstr>Dbaj o kontakty  wokół ciebie</vt:lpstr>
      <vt:lpstr>Okazuj innym szacunek i życzliwość</vt:lpstr>
      <vt:lpstr>Traktuj innych na równi z sobą samym</vt:lpstr>
      <vt:lpstr>Nie oczekuj od innych więcej, niż sam im dajesz</vt:lpstr>
      <vt:lpstr>Cechy przyjaźni:</vt:lpstr>
      <vt:lpstr>osobowość</vt:lpstr>
      <vt:lpstr>Stereotypy</vt:lpstr>
      <vt:lpstr>Uprzedzenie </vt:lpstr>
      <vt:lpstr>SKĄD SIĘ BIORĄ UPRZEDZENIA? </vt:lpstr>
      <vt:lpstr>Uprzedzenia mogą, ale nie muszą być powiązane z dyskryminacją. Osoby wolne od uprzedzeń mogą kogoś dyskryminować, a osoby dyskryminujące mogą (ale nie muszą) być uprzedzone.</vt:lpstr>
      <vt:lpstr>dyskryminacja</vt:lpstr>
      <vt:lpstr>RÓŻNICA MIĘDZY UPRZEDZENIEM A DYSKRYMINACJĄ</vt:lpstr>
      <vt:lpstr>Przykładowe 1</vt:lpstr>
      <vt:lpstr>mikronierówności</vt:lpstr>
      <vt:lpstr>DYSKRYMINACJA ZE WZGLĘDU NA PŁEĆ </vt:lpstr>
      <vt:lpstr>Agresja wśród rówieśników</vt:lpstr>
      <vt:lpstr>Jak rodzić sobie z dręczycielami: </vt:lpstr>
      <vt:lpstr>Relacje między rodzicami a dziećmi</vt:lpstr>
      <vt:lpstr>Hałabis Iga 8a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dbać o prawidłowe relacje rówieśnicze?</dc:title>
  <dc:creator/>
  <cp:lastModifiedBy>pnlublin@tlen.pl</cp:lastModifiedBy>
  <cp:revision>848</cp:revision>
  <dcterms:created xsi:type="dcterms:W3CDTF">2021-03-30T10:00:30Z</dcterms:created>
  <dcterms:modified xsi:type="dcterms:W3CDTF">2021-04-25T10:42:20Z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1600</vt:r8>
  </property>
  <property fmtid="{D5CDD505-2E9C-101B-9397-08002B2CF9AE}" pid="3" name="ContentTypeId">
    <vt:lpwstr>0x010100C55B861DF2C6D94F91F72D03D7FC8AC7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</Properties>
</file>