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64" r:id="rId18"/>
    <p:sldId id="276" r:id="rId19"/>
    <p:sldId id="277" r:id="rId20"/>
    <p:sldId id="278" r:id="rId21"/>
    <p:sldId id="27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pPr/>
              <a:t>2020-03-23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/resource/929936/polski/przyimk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pl/resource/904249/klasa-6-cz&#281;&#347;ci-mowy" TargetMode="External"/><Relationship Id="rId2" Type="http://schemas.openxmlformats.org/officeDocument/2006/relationships/hyperlink" Target="https://wordwall.net/pl/resource/91992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pl/resource/939768/rzeczowniki-for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/resource/702631/polski/czasowniki-osobowe-i-nieosobow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CZĘŚCI MOWY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POWTÓRZENIE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8974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liczebników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Główne, np. jeden, sto, pięćdziesiąt,</a:t>
            </a:r>
          </a:p>
          <a:p>
            <a:r>
              <a:rPr lang="pl-PL" b="1" dirty="0" smtClean="0"/>
              <a:t>Porządkowe, np. drugi, setny, </a:t>
            </a:r>
          </a:p>
          <a:p>
            <a:r>
              <a:rPr lang="pl-PL" b="1" dirty="0" smtClean="0"/>
              <a:t>Zbiorowe, np. troje, dwadzieścioro</a:t>
            </a:r>
          </a:p>
          <a:p>
            <a:r>
              <a:rPr lang="pl-PL" dirty="0" smtClean="0"/>
              <a:t>Uwaga!  Liczebniki zbiorowe odnoszą się do:</a:t>
            </a:r>
          </a:p>
          <a:p>
            <a:r>
              <a:rPr lang="pl-PL" dirty="0" smtClean="0"/>
              <a:t>1. rzeczowników, które nie mają liczby pojedynczej, np. drzwi, okulary, spodnie,</a:t>
            </a:r>
          </a:p>
          <a:p>
            <a:r>
              <a:rPr lang="pl-PL" dirty="0" smtClean="0"/>
              <a:t>2. rzeczowników, które nazywają istoty niedorosłe, zakończonych na –</a:t>
            </a:r>
            <a:r>
              <a:rPr lang="pl-PL" dirty="0" err="1" smtClean="0"/>
              <a:t>ęta</a:t>
            </a:r>
            <a:r>
              <a:rPr lang="pl-PL" dirty="0" smtClean="0"/>
              <a:t>, np. ośmioro kociąt, pięcioro prosiąt +rzeczownik „dzieci”</a:t>
            </a:r>
          </a:p>
          <a:p>
            <a:r>
              <a:rPr lang="pl-PL" b="1" dirty="0" smtClean="0"/>
              <a:t>Ułamkowe, np. pół, półtora</a:t>
            </a:r>
          </a:p>
          <a:p>
            <a:r>
              <a:rPr lang="pl-PL" b="1" dirty="0" smtClean="0"/>
              <a:t>Nieokreślone, np. kilka, wiele</a:t>
            </a:r>
          </a:p>
        </p:txBody>
      </p:sp>
    </p:spTree>
    <p:extLst>
      <p:ext uri="{BB962C8B-B14F-4D97-AF65-F5344CB8AC3E}">
        <p14:creationId xmlns:p14="http://schemas.microsoft.com/office/powerpoint/2010/main" xmlns="" val="3489349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Zaimek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Samodzielna część mowy, której główną funkcją jest zastępowanie innych wyrazów w zdaniu.</a:t>
            </a:r>
          </a:p>
          <a:p>
            <a:r>
              <a:rPr lang="pl-PL" dirty="0" smtClean="0"/>
              <a:t>Większość zaimków odmienia się przez przypadki (oprócz przysłówkowych)</a:t>
            </a:r>
          </a:p>
          <a:p>
            <a:endParaRPr lang="pl-PL" dirty="0" smtClean="0"/>
          </a:p>
          <a:p>
            <a:r>
              <a:rPr lang="pl-PL" b="1" dirty="0" smtClean="0"/>
              <a:t>Podział zaimków ze względu na to, jaką część mowy zastępują:</a:t>
            </a:r>
          </a:p>
          <a:p>
            <a:r>
              <a:rPr lang="pl-PL" dirty="0" smtClean="0"/>
              <a:t>Rzeczownikowe (ktoś, co, on, nikt)</a:t>
            </a:r>
          </a:p>
          <a:p>
            <a:r>
              <a:rPr lang="pl-PL" dirty="0" smtClean="0"/>
              <a:t>Przymiotnikowe (jaki, ten, czyj)</a:t>
            </a:r>
          </a:p>
          <a:p>
            <a:r>
              <a:rPr lang="pl-PL" dirty="0" smtClean="0"/>
              <a:t>Przysłówkowe (jak, tak, tam, wtedy, wszędzie) – te się nie odmieniają!!!</a:t>
            </a:r>
          </a:p>
          <a:p>
            <a:r>
              <a:rPr lang="pl-PL" dirty="0" smtClean="0"/>
              <a:t>Liczebne (ile, tylu, ileś)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10474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Przysłówek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Nieodmienna część mowy.</a:t>
            </a:r>
          </a:p>
          <a:p>
            <a:r>
              <a:rPr lang="pl-PL" dirty="0" smtClean="0"/>
              <a:t>Odpowiada na pytania: </a:t>
            </a:r>
            <a:r>
              <a:rPr lang="pl-PL" b="1" dirty="0" smtClean="0"/>
              <a:t>jak? gdzie? kiedy?</a:t>
            </a:r>
          </a:p>
          <a:p>
            <a:r>
              <a:rPr lang="pl-PL" dirty="0" smtClean="0"/>
              <a:t>Podlega stopniowaniu – tak, jak przymiotnik.</a:t>
            </a:r>
          </a:p>
          <a:p>
            <a:r>
              <a:rPr lang="pl-PL" dirty="0" smtClean="0"/>
              <a:t>Przysłówki dzielimy na takie, które pochodzą od przymiotników i takie, które nie pochodzą od przymiotników.</a:t>
            </a:r>
          </a:p>
          <a:p>
            <a:endParaRPr lang="pl-PL" dirty="0"/>
          </a:p>
          <a:p>
            <a:r>
              <a:rPr lang="pl-PL" sz="2000" dirty="0" smtClean="0"/>
              <a:t>Przysłówek odróżnimy od wyrażenia przyimkowego w taki sposób, że przysłówek to jeden wyraz – np. daleko, a wyrażenie przyimkowe składa się z dwóch wyrazów – np. na stole.</a:t>
            </a:r>
          </a:p>
          <a:p>
            <a:endParaRPr lang="pl-PL" sz="2000" dirty="0"/>
          </a:p>
          <a:p>
            <a:r>
              <a:rPr lang="pl-PL" dirty="0" smtClean="0"/>
              <a:t>W zdaniu zazwyczaj pełni funkcję okolicznika miejsca, czasu lub sposobu.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300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Przyimek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Nieodmienna i niesamodzielna część mowy.</a:t>
            </a:r>
          </a:p>
          <a:p>
            <a:r>
              <a:rPr lang="pl-PL" dirty="0" smtClean="0"/>
              <a:t>Razem z rzeczownikiem tworzy wyrażenie przyimkowe, np. na stole, w sieci, o godzinie.</a:t>
            </a:r>
          </a:p>
          <a:p>
            <a:r>
              <a:rPr lang="pl-PL" dirty="0" smtClean="0"/>
              <a:t>Wyróżniamy przyimki proste (w, pod, na) i złożone (ponad, wkoło)</a:t>
            </a:r>
          </a:p>
          <a:p>
            <a:r>
              <a:rPr lang="pl-PL" dirty="0" smtClean="0"/>
              <a:t>Gra do potrenowania: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	https://wordwall.net/pl/resource/929936/polski/przyimki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81962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Spójnik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Nieodmienna i niesamodzielna część mowy.</a:t>
            </a:r>
          </a:p>
          <a:p>
            <a:r>
              <a:rPr lang="pl-PL" dirty="0" smtClean="0"/>
              <a:t>Spaja, czyli łączy wyrazy w obrębie zdania oraz zdania składowe.</a:t>
            </a:r>
          </a:p>
          <a:p>
            <a:r>
              <a:rPr lang="pl-PL" dirty="0" smtClean="0"/>
              <a:t>Do spójników należą: i, ale, lecz, lub, bądź, bo, gdyż, aby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52228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Partykuła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Nieodmienna i niesamodzielna część mowy.</a:t>
            </a:r>
          </a:p>
          <a:p>
            <a:r>
              <a:rPr lang="pl-PL" dirty="0" smtClean="0"/>
              <a:t>Modyfikuje, czyli nieznacznie zmienia sens wyrazu lub zdania.</a:t>
            </a:r>
          </a:p>
          <a:p>
            <a:r>
              <a:rPr lang="pl-PL" dirty="0" smtClean="0"/>
              <a:t>Może być: przypuszczająca (by), rozkazująca (niech), wzmacniająca (-że, -no), pytająca (czy, -li) lub przecząca (nie).</a:t>
            </a:r>
          </a:p>
          <a:p>
            <a:endParaRPr lang="pl-PL" dirty="0"/>
          </a:p>
          <a:p>
            <a:r>
              <a:rPr lang="pl-PL" dirty="0" smtClean="0"/>
              <a:t>Li czy no że niech by nie – tak łatwo je zapamiętać.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31510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Wykrzyknik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Nieodmienna i niesamodzielna część mowy.</a:t>
            </a:r>
          </a:p>
          <a:p>
            <a:r>
              <a:rPr lang="pl-PL" dirty="0" smtClean="0"/>
              <a:t>Uwydatnia uczucia mówiącego.</a:t>
            </a:r>
          </a:p>
          <a:p>
            <a:r>
              <a:rPr lang="pl-PL" dirty="0" smtClean="0"/>
              <a:t>To wyrazy dźwiękonaśladowcze</a:t>
            </a:r>
          </a:p>
          <a:p>
            <a:r>
              <a:rPr lang="pl-PL" dirty="0" smtClean="0"/>
              <a:t>oraz: Halo! Hej! Ach! Fuj! </a:t>
            </a:r>
            <a:r>
              <a:rPr lang="pl-PL" dirty="0" err="1" smtClean="0"/>
              <a:t>Ble</a:t>
            </a:r>
            <a:r>
              <a:rPr lang="pl-PL" dirty="0" smtClean="0"/>
              <a:t>! </a:t>
            </a:r>
            <a:r>
              <a:rPr lang="pl-PL" dirty="0" err="1"/>
              <a:t>i</a:t>
            </a:r>
            <a:r>
              <a:rPr lang="pl-PL" dirty="0" err="1" smtClean="0"/>
              <a:t>tp</a:t>
            </a:r>
            <a:r>
              <a:rPr lang="pl-PL" dirty="0" smtClean="0"/>
              <a:t>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0556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Wykonaj w zeszycie przedmiotowym następujące </a:t>
            </a:r>
            <a:r>
              <a:rPr lang="pl-PL" dirty="0" smtClean="0"/>
              <a:t>ćwiczenia. </a:t>
            </a:r>
            <a:r>
              <a:rPr lang="pl-PL" dirty="0" smtClean="0"/>
              <a:t>Masz na to 3 dni (do środy 25.03.2020r</a:t>
            </a:r>
            <a:r>
              <a:rPr lang="pl-PL" dirty="0" smtClean="0"/>
              <a:t>.).</a:t>
            </a:r>
            <a:endParaRPr lang="pl-PL" dirty="0" smtClean="0"/>
          </a:p>
          <a:p>
            <a:pPr marL="457200" indent="-457200">
              <a:buAutoNum type="arabicParenR"/>
            </a:pPr>
            <a:r>
              <a:rPr lang="pl-PL" dirty="0" smtClean="0"/>
              <a:t>Określ osobę, liczbę, czas i rodzaj czasowników.                                    wygrałyśmy - ………………………………………………..</a:t>
            </a:r>
            <a:br>
              <a:rPr lang="pl-PL" dirty="0" smtClean="0"/>
            </a:br>
            <a:r>
              <a:rPr lang="pl-PL" dirty="0" smtClean="0"/>
              <a:t>pożycza - ……………………………………………………</a:t>
            </a:r>
          </a:p>
          <a:p>
            <a:pPr marL="457200" indent="-457200">
              <a:buAutoNum type="arabicParenR"/>
            </a:pPr>
            <a:r>
              <a:rPr lang="pl-PL" dirty="0" smtClean="0"/>
              <a:t>2. Podane czasowniki zapisz w trybie rozkazującym i przypuszczającym (nie zmieniaj osoby ani liczby).</a:t>
            </a:r>
            <a:br>
              <a:rPr lang="pl-PL" dirty="0" smtClean="0"/>
            </a:br>
            <a:r>
              <a:rPr lang="pl-PL" dirty="0" smtClean="0"/>
              <a:t>malujesz ……………………………………………………………………</a:t>
            </a:r>
            <a:br>
              <a:rPr lang="pl-PL" dirty="0" smtClean="0"/>
            </a:br>
            <a:r>
              <a:rPr lang="pl-PL" dirty="0" smtClean="0"/>
              <a:t>śpiewają ……………………………………………………………………</a:t>
            </a:r>
            <a:br>
              <a:rPr lang="pl-PL" dirty="0" smtClean="0"/>
            </a:br>
            <a:r>
              <a:rPr lang="pl-PL" dirty="0" smtClean="0"/>
              <a:t>piszę ……………………………………………………………………….</a:t>
            </a:r>
          </a:p>
          <a:p>
            <a:pPr marL="457200" indent="-457200">
              <a:buAutoNum type="arabicParenR"/>
            </a:pPr>
            <a:r>
              <a:rPr lang="pl-PL" dirty="0" smtClean="0"/>
              <a:t> Zamień stronę czynną na stronę bierną.</a:t>
            </a:r>
          </a:p>
          <a:p>
            <a:pPr marL="457200" indent="-457200">
              <a:buNone/>
            </a:pPr>
            <a:r>
              <a:rPr lang="pl-PL" dirty="0" smtClean="0"/>
              <a:t>Uczeń pisze test. ………………………………………………………………</a:t>
            </a:r>
          </a:p>
          <a:p>
            <a:pPr marL="457200" indent="-457200">
              <a:buNone/>
            </a:pPr>
            <a:r>
              <a:rPr lang="pl-PL" dirty="0" smtClean="0"/>
              <a:t>Nauczyciel ocenia prace uczniów. …………………………………………….</a:t>
            </a:r>
          </a:p>
          <a:p>
            <a:pPr marL="457200" indent="-457200">
              <a:buNone/>
            </a:pPr>
            <a:r>
              <a:rPr lang="pl-PL" dirty="0" smtClean="0"/>
              <a:t>Mama kąpie dziecko. ………………………………………………………….</a:t>
            </a:r>
          </a:p>
          <a:p>
            <a:pPr marL="457200" indent="-457200">
              <a:buNone/>
            </a:pPr>
            <a:endParaRPr lang="pl-PL" dirty="0" smtClean="0"/>
          </a:p>
          <a:p>
            <a:pPr marL="457200" indent="-457200">
              <a:buNone/>
            </a:pPr>
            <a:endParaRPr lang="pl-PL" dirty="0" smtClean="0"/>
          </a:p>
          <a:p>
            <a:pPr marL="457200" indent="-457200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51662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4) Uzupełnij, dopisując formę dokonaną lub niedokonaną czasowników.</a:t>
            </a:r>
            <a:br>
              <a:rPr lang="pl-PL" dirty="0" smtClean="0"/>
            </a:br>
            <a:r>
              <a:rPr lang="pl-PL" dirty="0" smtClean="0"/>
              <a:t>czytać - ………………</a:t>
            </a:r>
            <a:br>
              <a:rPr lang="pl-PL" dirty="0" smtClean="0"/>
            </a:br>
            <a:r>
              <a:rPr lang="pl-PL" dirty="0" smtClean="0"/>
              <a:t>tańczyć - ……………..</a:t>
            </a:r>
            <a:br>
              <a:rPr lang="pl-PL" dirty="0" smtClean="0"/>
            </a:br>
            <a:r>
              <a:rPr lang="pl-PL" dirty="0" smtClean="0"/>
              <a:t>………………. - zapisać</a:t>
            </a:r>
            <a:br>
              <a:rPr lang="pl-PL" dirty="0" smtClean="0"/>
            </a:br>
            <a:r>
              <a:rPr lang="pl-PL" dirty="0" smtClean="0"/>
              <a:t>……………..... – zbudować</a:t>
            </a:r>
          </a:p>
          <a:p>
            <a:pPr>
              <a:buNone/>
            </a:pPr>
            <a:r>
              <a:rPr lang="pl-PL" dirty="0" smtClean="0"/>
              <a:t>5) Określ przypadek, liczbę i rodzaj rzeczowników występujących                  w zdaniu:</a:t>
            </a:r>
            <a:br>
              <a:rPr lang="pl-PL" dirty="0" smtClean="0"/>
            </a:br>
            <a:r>
              <a:rPr lang="pl-PL" dirty="0" smtClean="0"/>
              <a:t>Wczoraj rozmawiałem z moją siostrą Kasią o interesującym filmie.</a:t>
            </a:r>
            <a:br>
              <a:rPr lang="pl-PL" dirty="0" smtClean="0"/>
            </a:br>
            <a:r>
              <a:rPr lang="pl-PL" dirty="0" smtClean="0"/>
              <a:t>…………………………………………………………………</a:t>
            </a:r>
            <a:br>
              <a:rPr lang="pl-PL" dirty="0" smtClean="0"/>
            </a:br>
            <a:r>
              <a:rPr lang="pl-PL" dirty="0" smtClean="0"/>
              <a:t>..................................................................................................................</a:t>
            </a:r>
          </a:p>
          <a:p>
            <a:pPr>
              <a:buNone/>
            </a:pPr>
            <a:r>
              <a:rPr lang="pl-PL" dirty="0" smtClean="0"/>
              <a:t>6) Odmień przez przypadki w obu liczbach rzeczownik „szkoła”. Oddziel temat od końcówki. Wypisz tematy oboczne i oboczności tematów (wymiany samogłoskowe i spółgłoskowe).</a:t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7) Wpisz słownie liczebniki. Nazwij typ liczebników.</a:t>
            </a:r>
            <a:br>
              <a:rPr lang="pl-PL" dirty="0" smtClean="0"/>
            </a:br>
            <a:r>
              <a:rPr lang="pl-PL" dirty="0" smtClean="0"/>
              <a:t>Mam (5)……………………. rodzeństwa. (liczebnik …………………….)</a:t>
            </a:r>
            <a:br>
              <a:rPr lang="pl-PL" dirty="0" smtClean="0"/>
            </a:br>
            <a:r>
              <a:rPr lang="pl-PL" dirty="0" smtClean="0"/>
              <a:t>(2) ……………..dzieciom zabrakło miejsca w sali. (liczebnik …………………….)</a:t>
            </a:r>
            <a:br>
              <a:rPr lang="pl-PL" dirty="0" smtClean="0"/>
            </a:br>
            <a:r>
              <a:rPr lang="pl-PL" dirty="0" smtClean="0"/>
              <a:t>W przedstawieniu wzięły udział (2) …………………. znane aktorki. (liczebnik ……………………)</a:t>
            </a:r>
            <a:br>
              <a:rPr lang="pl-PL" dirty="0" smtClean="0"/>
            </a:br>
            <a:r>
              <a:rPr lang="pl-PL" dirty="0" smtClean="0"/>
              <a:t>Arek urodził się (7) ……………………….. lutego. (liczebnik ………………….)</a:t>
            </a:r>
          </a:p>
          <a:p>
            <a:pPr>
              <a:buNone/>
            </a:pPr>
            <a:r>
              <a:rPr lang="pl-PL" dirty="0" smtClean="0"/>
              <a:t>8) Od podanych przymiotników utwórz przysłówki.</a:t>
            </a:r>
            <a:br>
              <a:rPr lang="pl-PL" dirty="0" smtClean="0"/>
            </a:br>
            <a:r>
              <a:rPr lang="pl-PL" dirty="0" smtClean="0"/>
              <a:t>niesamowity - ……………………………</a:t>
            </a:r>
            <a:br>
              <a:rPr lang="pl-PL" dirty="0" smtClean="0"/>
            </a:br>
            <a:r>
              <a:rPr lang="pl-PL" dirty="0" smtClean="0"/>
              <a:t>spokojny - ………………………..</a:t>
            </a:r>
            <a:br>
              <a:rPr lang="pl-PL" dirty="0" smtClean="0"/>
            </a:br>
            <a:r>
              <a:rPr lang="pl-PL" dirty="0" smtClean="0"/>
              <a:t>silny - …………………………..</a:t>
            </a:r>
            <a:br>
              <a:rPr lang="pl-PL" dirty="0" smtClean="0"/>
            </a:br>
            <a:r>
              <a:rPr lang="pl-PL" dirty="0" smtClean="0"/>
              <a:t>życzliwy - ………………………..</a:t>
            </a:r>
          </a:p>
          <a:p>
            <a:pPr>
              <a:buNone/>
            </a:pPr>
            <a:r>
              <a:rPr lang="pl-PL" dirty="0" smtClean="0"/>
              <a:t>9) Spośród podanych zaimków: </a:t>
            </a:r>
            <a:r>
              <a:rPr lang="pl-PL" i="1" dirty="0" smtClean="0"/>
              <a:t>tam, ile, mój, kto, twój, swój, my, tu, nikt, gdzie, tyle </a:t>
            </a:r>
            <a:r>
              <a:rPr lang="pl-PL" b="1" dirty="0" smtClean="0"/>
              <a:t>wsk</a:t>
            </a:r>
            <a:r>
              <a:rPr lang="pl-PL" b="1" i="1" dirty="0" smtClean="0"/>
              <a:t>aż</a:t>
            </a:r>
            <a:r>
              <a:rPr lang="pl-PL" dirty="0" smtClean="0"/>
              <a:t>:</a:t>
            </a:r>
            <a:br>
              <a:rPr lang="pl-PL" dirty="0" smtClean="0"/>
            </a:br>
            <a:r>
              <a:rPr lang="pl-PL" dirty="0" smtClean="0"/>
              <a:t>Zaimki rzeczowne: …………………………………………………..</a:t>
            </a:r>
            <a:br>
              <a:rPr lang="pl-PL" dirty="0" smtClean="0"/>
            </a:br>
            <a:r>
              <a:rPr lang="pl-PL" dirty="0" smtClean="0"/>
              <a:t>Zaimki przymiotne: ………………………………………………….</a:t>
            </a:r>
            <a:br>
              <a:rPr lang="pl-PL" dirty="0" smtClean="0"/>
            </a:br>
            <a:r>
              <a:rPr lang="pl-PL" dirty="0" smtClean="0"/>
              <a:t>Zaimki przysłowne: ………………………………………………….</a:t>
            </a:r>
            <a:br>
              <a:rPr lang="pl-PL" dirty="0" smtClean="0"/>
            </a:br>
            <a:r>
              <a:rPr lang="pl-PL" dirty="0" smtClean="0"/>
              <a:t>Zaimki liczebne: ……………………………………………………..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Części mowy dzielą się na odmienne                                     i nieodmienne.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pl-PL" b="1" dirty="0" smtClean="0"/>
              <a:t>Odmienne</a:t>
            </a:r>
            <a:r>
              <a:rPr lang="pl-PL" dirty="0" smtClean="0"/>
              <a:t>:</a:t>
            </a:r>
          </a:p>
          <a:p>
            <a:r>
              <a:rPr lang="pl-PL" dirty="0" smtClean="0"/>
              <a:t>Czasownik</a:t>
            </a:r>
          </a:p>
          <a:p>
            <a:r>
              <a:rPr lang="pl-PL" dirty="0" smtClean="0"/>
              <a:t>Rzeczownik</a:t>
            </a:r>
          </a:p>
          <a:p>
            <a:r>
              <a:rPr lang="pl-PL" dirty="0" smtClean="0"/>
              <a:t>Przymiotnik</a:t>
            </a:r>
          </a:p>
          <a:p>
            <a:r>
              <a:rPr lang="pl-PL" dirty="0" smtClean="0"/>
              <a:t>Liczebnik</a:t>
            </a:r>
          </a:p>
          <a:p>
            <a:r>
              <a:rPr lang="pl-PL" dirty="0" smtClean="0"/>
              <a:t>Zaimek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Nieodmienne</a:t>
            </a:r>
            <a:r>
              <a:rPr lang="pl-PL" dirty="0" smtClean="0"/>
              <a:t>:</a:t>
            </a:r>
          </a:p>
          <a:p>
            <a:r>
              <a:rPr lang="pl-PL" dirty="0" smtClean="0"/>
              <a:t>Przysłówek</a:t>
            </a:r>
          </a:p>
          <a:p>
            <a:r>
              <a:rPr lang="pl-PL" dirty="0" smtClean="0"/>
              <a:t>Przyimek </a:t>
            </a:r>
          </a:p>
          <a:p>
            <a:r>
              <a:rPr lang="pl-PL" dirty="0" smtClean="0"/>
              <a:t>Spójnik</a:t>
            </a:r>
          </a:p>
          <a:p>
            <a:r>
              <a:rPr lang="pl-PL" dirty="0" smtClean="0"/>
              <a:t>Partykuła</a:t>
            </a:r>
          </a:p>
          <a:p>
            <a:r>
              <a:rPr lang="pl-PL" dirty="0" smtClean="0"/>
              <a:t>Wykrzyknik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99083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10) Utwórz stopień wyższy i najwyższy przymiotników i przysłówków. Nazwij rodzaj stopniowania.</a:t>
            </a:r>
            <a:br>
              <a:rPr lang="pl-PL" dirty="0" smtClean="0"/>
            </a:br>
            <a:r>
              <a:rPr lang="pl-PL" dirty="0" smtClean="0"/>
              <a:t>Zły  - ……………………………………………(…………………………….)</a:t>
            </a:r>
            <a:br>
              <a:rPr lang="pl-PL" dirty="0" smtClean="0"/>
            </a:br>
            <a:r>
              <a:rPr lang="pl-PL" dirty="0" smtClean="0"/>
              <a:t>ciekawy - ……………………………………………..(…………………………….)</a:t>
            </a:r>
            <a:br>
              <a:rPr lang="pl-PL" dirty="0" smtClean="0"/>
            </a:br>
            <a:r>
              <a:rPr lang="pl-PL" dirty="0" smtClean="0"/>
              <a:t>miękki - ……………………………………………(…………………………….)</a:t>
            </a:r>
            <a:br>
              <a:rPr lang="pl-PL" dirty="0" smtClean="0"/>
            </a:br>
            <a:r>
              <a:rPr lang="pl-PL" dirty="0" smtClean="0"/>
              <a:t>słabo - ……………………………………………..(…………………………….)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11) Spośród wymieszanych spójników i przyimków wypisz tylko przyimki.</a:t>
            </a:r>
            <a:br>
              <a:rPr lang="pl-PL" dirty="0" smtClean="0"/>
            </a:br>
            <a:r>
              <a:rPr lang="pl-PL" dirty="0" smtClean="0"/>
              <a:t>na, pod, i, oraz, obok, w, ani, albo, o, za, czy, ponieważ, nad, przez, żeby, poza</a:t>
            </a:r>
            <a:br>
              <a:rPr lang="pl-PL" dirty="0" smtClean="0"/>
            </a:br>
            <a:r>
              <a:rPr lang="pl-PL" dirty="0" smtClean="0"/>
              <a:t>…………………………………………………………………………………</a:t>
            </a:r>
          </a:p>
          <a:p>
            <a:pPr>
              <a:buNone/>
            </a:pPr>
            <a:r>
              <a:rPr lang="pl-PL" dirty="0" smtClean="0"/>
              <a:t>12) W podanym zdaniu nazwij wszystkie części mowy.</a:t>
            </a:r>
          </a:p>
          <a:p>
            <a:pPr>
              <a:buNone/>
            </a:pPr>
            <a:r>
              <a:rPr lang="pl-PL" dirty="0" smtClean="0"/>
              <a:t>Po błękitnym niebie leniwie płyną białe obłoczki, a słońce mocno grzeje. </a:t>
            </a:r>
          </a:p>
          <a:p>
            <a:pPr>
              <a:buNone/>
            </a:pPr>
            <a:r>
              <a:rPr lang="pl-PL" dirty="0" smtClean="0"/>
              <a:t>	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Zagraj w gry:</a:t>
            </a:r>
          </a:p>
          <a:p>
            <a:pPr>
              <a:buNone/>
            </a:pPr>
            <a:r>
              <a:rPr lang="pl-PL" dirty="0" smtClean="0">
                <a:hlinkClick r:id="rId2"/>
              </a:rPr>
              <a:t>https://wordwall.net/pl/resource/919925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3"/>
              </a:rPr>
              <a:t>https://wordwall.net/pl/resource/904249/klasa-6-części-mowy</a:t>
            </a:r>
            <a:endParaRPr lang="pl-PL" dirty="0" smtClean="0"/>
          </a:p>
          <a:p>
            <a:pPr>
              <a:buNone/>
            </a:pPr>
            <a:r>
              <a:rPr lang="pl-PL" dirty="0" smtClean="0">
                <a:hlinkClick r:id="rId4"/>
              </a:rPr>
              <a:t>https://wordwall.net/pl/resource/939768/rzeczowniki-forma</a:t>
            </a:r>
            <a:r>
              <a:rPr lang="pl-PL" dirty="0" smtClean="0"/>
              <a:t> (Wykonaj polecenie w zeszycie przedmiotowym – określ formę czterech wylosowanych rzeczowników).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Czasownik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/>
          <a:lstStyle/>
          <a:p>
            <a:r>
              <a:rPr lang="pl-PL" dirty="0" smtClean="0"/>
              <a:t>To odmienna część mowy, nazywająca czynność lub stan. </a:t>
            </a:r>
          </a:p>
          <a:p>
            <a:r>
              <a:rPr lang="pl-PL" dirty="0" smtClean="0"/>
              <a:t>Odpowiada na pytania: co robi? Co się  z nim dzieje?</a:t>
            </a:r>
          </a:p>
          <a:p>
            <a:r>
              <a:rPr lang="pl-PL" b="1" dirty="0" smtClean="0"/>
              <a:t>Odmienia się </a:t>
            </a:r>
            <a:r>
              <a:rPr lang="pl-PL" dirty="0" smtClean="0"/>
              <a:t>przez:</a:t>
            </a:r>
          </a:p>
          <a:p>
            <a:r>
              <a:rPr lang="pl-PL" dirty="0" smtClean="0"/>
              <a:t> osoby (1., 2., 3.) liczby (pojedyncza i mnoga), czasy (teraźniejszy, przeszły, przyszły), rodzaje (męski, żeński i nijaki w liczbie pojedynczej; męskoosobowy i niemęskoosobowy                                      w liczbie mnogiej), tryby (oznajmujący/orzekający, rozkazujący, przypuszczający).</a:t>
            </a:r>
          </a:p>
          <a:p>
            <a:r>
              <a:rPr lang="pl-PL" dirty="0" smtClean="0"/>
              <a:t>Może występować w aspekcie dokonanym lub niedokonanym</a:t>
            </a:r>
          </a:p>
          <a:p>
            <a:r>
              <a:rPr lang="pl-PL" dirty="0" smtClean="0"/>
              <a:t>Jeśli występuje w stronie czynnej i biernej to jest przechodni, a jeśli tylko w czynnej – to nieprzechodni.</a:t>
            </a:r>
          </a:p>
          <a:p>
            <a:r>
              <a:rPr lang="pl-PL" dirty="0" smtClean="0"/>
              <a:t>W zdaniu pełni funkcje orzeczenia.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4311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Nieosobowe formy czasownika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To takie formy, w których nie można określić osoby.</a:t>
            </a:r>
          </a:p>
          <a:p>
            <a:r>
              <a:rPr lang="pl-PL" dirty="0" smtClean="0"/>
              <a:t>Wśród nich wyróżniamy: </a:t>
            </a:r>
          </a:p>
          <a:p>
            <a:r>
              <a:rPr lang="pl-PL" dirty="0" smtClean="0"/>
              <a:t>Bezokolicznik – forma zakończona na –ć, -c, np. czytać, biec</a:t>
            </a:r>
          </a:p>
          <a:p>
            <a:r>
              <a:rPr lang="pl-PL" dirty="0" smtClean="0"/>
              <a:t>Formy zakończone na –no, -to.</a:t>
            </a:r>
          </a:p>
          <a:p>
            <a:r>
              <a:rPr lang="pl-PL" dirty="0" smtClean="0"/>
              <a:t>Gra do potrenowania: </a:t>
            </a:r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wordwall.net/pl/resource/702631/polski/czasowniki-osobowe-i-nieosobowe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	https://wordwall.net/pl/resource/651920/polski/aspekt-czasownika-kl-6</a:t>
            </a:r>
            <a:endParaRPr lang="pl-PL" dirty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  <a:p>
            <a:r>
              <a:rPr lang="pl-PL" dirty="0" smtClean="0"/>
              <a:t>Istnieją także czasowniki nieosobowe, które nie mają formy bezokolicznika i nie odmieniają się przez osoby: można, trzeba, należy.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488192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Rzeczownik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To odmienna część mowy.</a:t>
            </a:r>
          </a:p>
          <a:p>
            <a:r>
              <a:rPr lang="pl-PL" dirty="0" smtClean="0"/>
              <a:t>Nazywa osoby, rzeczy, zjawiska przyrody, rośliny, zwierzęta, rośliny, cechy.</a:t>
            </a:r>
          </a:p>
          <a:p>
            <a:r>
              <a:rPr lang="pl-PL" dirty="0" smtClean="0"/>
              <a:t>Odpowiada na pytania: </a:t>
            </a:r>
            <a:r>
              <a:rPr lang="pl-PL" b="1" dirty="0" smtClean="0"/>
              <a:t>Kto? Co?</a:t>
            </a:r>
          </a:p>
          <a:p>
            <a:r>
              <a:rPr lang="pl-PL" dirty="0" smtClean="0"/>
              <a:t>Odmienia się przez przypadki i liczby.</a:t>
            </a:r>
          </a:p>
          <a:p>
            <a:r>
              <a:rPr lang="pl-PL" dirty="0" smtClean="0"/>
              <a:t>Ma rodzaj (męski, żeński, nijaki).</a:t>
            </a:r>
          </a:p>
          <a:p>
            <a:r>
              <a:rPr lang="pl-PL" dirty="0" smtClean="0"/>
              <a:t>Ze względu na znaczenie dzielimy rzeczowniki na: osobowe i nieosobowe, żywotne i nieżywotne, własne i pospolite.</a:t>
            </a:r>
          </a:p>
          <a:p>
            <a:endParaRPr lang="pl-PL" dirty="0"/>
          </a:p>
          <a:p>
            <a:r>
              <a:rPr lang="pl-PL" dirty="0" smtClean="0"/>
              <a:t>W zdaniu pełni funkcję podmiotu (w M.), przydawki, dopełnienia.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7963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Odmiana rzeczownika przez przypadki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Mianownik kto? co? (jest)</a:t>
            </a:r>
          </a:p>
          <a:p>
            <a:r>
              <a:rPr lang="pl-PL" dirty="0" smtClean="0"/>
              <a:t>Dopełniacz kogo? czego? (nie ma)</a:t>
            </a:r>
          </a:p>
          <a:p>
            <a:r>
              <a:rPr lang="pl-PL" dirty="0" smtClean="0"/>
              <a:t>Celownik komu? czemu? (się przyglądam)</a:t>
            </a:r>
          </a:p>
          <a:p>
            <a:r>
              <a:rPr lang="pl-PL" dirty="0" smtClean="0"/>
              <a:t>Biernik kogo? co? (widzę)</a:t>
            </a:r>
          </a:p>
          <a:p>
            <a:r>
              <a:rPr lang="pl-PL" dirty="0" smtClean="0"/>
              <a:t>Narzędnik z kim? z czym? (idę)</a:t>
            </a:r>
          </a:p>
          <a:p>
            <a:r>
              <a:rPr lang="pl-PL" dirty="0" smtClean="0"/>
              <a:t>Miejscownik o kim? o czym? (myślę)</a:t>
            </a:r>
          </a:p>
          <a:p>
            <a:r>
              <a:rPr lang="pl-PL" dirty="0" smtClean="0"/>
              <a:t>Wołacz o! (witaj, witajcie)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18581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Przymiotnik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Odmienna część mowy.</a:t>
            </a:r>
          </a:p>
          <a:p>
            <a:r>
              <a:rPr lang="pl-PL" dirty="0" smtClean="0"/>
              <a:t>Określa rzeczownik, oznacza jego cechy.</a:t>
            </a:r>
          </a:p>
          <a:p>
            <a:r>
              <a:rPr lang="pl-PL" dirty="0" smtClean="0"/>
              <a:t>Odpowiada na pytania: jaki? jaka? Jakie? </a:t>
            </a:r>
          </a:p>
          <a:p>
            <a:pPr>
              <a:buNone/>
            </a:pPr>
            <a:r>
              <a:rPr lang="pl-PL" dirty="0" smtClean="0"/>
              <a:t>				       czyj? czyja? czyje?</a:t>
            </a:r>
          </a:p>
          <a:p>
            <a:pPr>
              <a:buNone/>
            </a:pPr>
            <a:r>
              <a:rPr lang="pl-PL" dirty="0" smtClean="0"/>
              <a:t>				       który? która? które? </a:t>
            </a:r>
          </a:p>
          <a:p>
            <a:r>
              <a:rPr lang="pl-PL" dirty="0" smtClean="0"/>
              <a:t>Odmienia się przez przypadki, liczby i rodzaje.</a:t>
            </a:r>
          </a:p>
          <a:p>
            <a:r>
              <a:rPr lang="pl-PL" dirty="0" smtClean="0"/>
              <a:t>Podlega stopniowaniu.</a:t>
            </a:r>
          </a:p>
          <a:p>
            <a:endParaRPr lang="pl-PL" dirty="0"/>
          </a:p>
          <a:p>
            <a:r>
              <a:rPr lang="pl-PL" dirty="0" smtClean="0"/>
              <a:t>W zdaniu pełni najczęściej funkcje przydawki lub orzecznika.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5900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Stopniowanie przymiotników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 numCol="2"/>
          <a:lstStyle/>
          <a:p>
            <a:r>
              <a:rPr lang="pl-PL" dirty="0" smtClean="0"/>
              <a:t>Stopnie: </a:t>
            </a:r>
          </a:p>
          <a:p>
            <a:r>
              <a:rPr lang="pl-PL" dirty="0" smtClean="0"/>
              <a:t>Równy</a:t>
            </a:r>
          </a:p>
          <a:p>
            <a:r>
              <a:rPr lang="pl-PL" dirty="0" smtClean="0"/>
              <a:t>Wyższy</a:t>
            </a:r>
          </a:p>
          <a:p>
            <a:r>
              <a:rPr lang="pl-PL" dirty="0" smtClean="0"/>
              <a:t>Najwyższy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Rodzaje stopniowania:</a:t>
            </a:r>
          </a:p>
          <a:p>
            <a:r>
              <a:rPr lang="pl-PL" dirty="0" smtClean="0"/>
              <a:t>Proste (-</a:t>
            </a:r>
            <a:r>
              <a:rPr lang="pl-PL" dirty="0" err="1" smtClean="0"/>
              <a:t>szy</a:t>
            </a:r>
            <a:r>
              <a:rPr lang="pl-PL" dirty="0" smtClean="0"/>
              <a:t>, naj …. –</a:t>
            </a:r>
            <a:r>
              <a:rPr lang="pl-PL" dirty="0" err="1" smtClean="0"/>
              <a:t>szy</a:t>
            </a:r>
            <a:r>
              <a:rPr lang="pl-PL" dirty="0" smtClean="0"/>
              <a:t>), np. miły, milszy, najmilszy</a:t>
            </a:r>
          </a:p>
          <a:p>
            <a:r>
              <a:rPr lang="pl-PL" dirty="0" smtClean="0"/>
              <a:t>Opisowe (bardziej, najbardziej), np. chory, bardziej chory, najbardziej chory</a:t>
            </a:r>
          </a:p>
          <a:p>
            <a:r>
              <a:rPr lang="pl-PL" dirty="0" smtClean="0"/>
              <a:t>Nieregularne , np. zły, gorszy, najgorszy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86909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Liczebnik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Odmienna część mowy.</a:t>
            </a:r>
          </a:p>
          <a:p>
            <a:r>
              <a:rPr lang="pl-PL" dirty="0" smtClean="0"/>
              <a:t>Oznacza liczbę lub kolejność określanego rzeczownika.</a:t>
            </a:r>
          </a:p>
          <a:p>
            <a:r>
              <a:rPr lang="pl-PL" dirty="0" smtClean="0"/>
              <a:t>Odpowiada na pytania: </a:t>
            </a:r>
            <a:r>
              <a:rPr lang="pl-PL" b="1" dirty="0" smtClean="0"/>
              <a:t>ile? ilu? który z kolei?</a:t>
            </a:r>
          </a:p>
          <a:p>
            <a:r>
              <a:rPr lang="pl-PL" dirty="0" smtClean="0"/>
              <a:t>Odmienia się przez przypadki.</a:t>
            </a:r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W zdaniu najczęściej pełni funkcje przydawki lub orzecznika.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159283937"/>
      </p:ext>
    </p:extLst>
  </p:cSld>
  <p:clrMapOvr>
    <a:masterClrMapping/>
  </p:clrMapOvr>
</p:sld>
</file>

<file path=ppt/theme/theme1.xml><?xml version="1.0" encoding="utf-8"?>
<a:theme xmlns:a="http://schemas.openxmlformats.org/drawingml/2006/main" name="Strzecha">
  <a:themeElements>
    <a:clrScheme name="Strzech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rzech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129</TotalTime>
  <Words>966</Words>
  <Application>Microsoft Office PowerPoint</Application>
  <PresentationFormat>Pokaz na ekranie (4:3)</PresentationFormat>
  <Paragraphs>161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Strzecha</vt:lpstr>
      <vt:lpstr>CZĘŚCI MOWY</vt:lpstr>
      <vt:lpstr>Części mowy dzielą się na odmienne                                     i nieodmienne.</vt:lpstr>
      <vt:lpstr>Czasownik </vt:lpstr>
      <vt:lpstr>Nieosobowe formy czasownika</vt:lpstr>
      <vt:lpstr>Rzeczownik</vt:lpstr>
      <vt:lpstr>Odmiana rzeczownika przez przypadki</vt:lpstr>
      <vt:lpstr>Przymiotnik</vt:lpstr>
      <vt:lpstr>Stopniowanie przymiotników</vt:lpstr>
      <vt:lpstr>Liczebnik</vt:lpstr>
      <vt:lpstr>Rodzaje liczebników</vt:lpstr>
      <vt:lpstr>Zaimek</vt:lpstr>
      <vt:lpstr>Przysłówek </vt:lpstr>
      <vt:lpstr>Przyimek</vt:lpstr>
      <vt:lpstr>Spójnik</vt:lpstr>
      <vt:lpstr>Partykuła</vt:lpstr>
      <vt:lpstr>Wykrzyknik</vt:lpstr>
      <vt:lpstr>Podsumowanie</vt:lpstr>
      <vt:lpstr>Slajd 18</vt:lpstr>
      <vt:lpstr>Slajd 19</vt:lpstr>
      <vt:lpstr>Slajd 20</vt:lpstr>
      <vt:lpstr>Slajd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CZĘŚCI MOWY</dc:title>
  <dc:creator>G70-80</dc:creator>
  <cp:lastModifiedBy>USER</cp:lastModifiedBy>
  <cp:revision>21</cp:revision>
  <dcterms:created xsi:type="dcterms:W3CDTF">2020-03-17T05:43:55Z</dcterms:created>
  <dcterms:modified xsi:type="dcterms:W3CDTF">2020-03-22T23:50:44Z</dcterms:modified>
</cp:coreProperties>
</file>