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92868-42B3-46BD-A4FB-8103E8C0E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26823" cy="1825096"/>
          </a:xfrm>
        </p:spPr>
        <p:txBody>
          <a:bodyPr>
            <a:normAutofit/>
          </a:bodyPr>
          <a:lstStyle/>
          <a:p>
            <a:r>
              <a:rPr lang="pl-PL" dirty="0"/>
              <a:t>Tlenki metali i niemetali.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353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7DD4B-C192-4D1B-8AC2-B78A3E98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21" y="364554"/>
            <a:ext cx="8610600" cy="549522"/>
          </a:xfrm>
        </p:spPr>
        <p:txBody>
          <a:bodyPr>
            <a:normAutofit fontScale="90000"/>
          </a:bodyPr>
          <a:lstStyle/>
          <a:p>
            <a:r>
              <a:rPr lang="pl-PL" dirty="0"/>
              <a:t>Otrzymywanie tlenków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795E97-03EB-43D4-94CC-620662AD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076"/>
            <a:ext cx="10820400" cy="5304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Bezpośrednia synteza z pierwiastków – tym sposobem można otrzymać najwięcej tlenków.</a:t>
            </a:r>
          </a:p>
          <a:p>
            <a:pPr marL="0" indent="0">
              <a:buNone/>
            </a:pPr>
            <a:r>
              <a:rPr lang="pl-PL" dirty="0"/>
              <a:t> 2Ba + O</a:t>
            </a:r>
            <a:r>
              <a:rPr lang="pl-PL" baseline="-25000" dirty="0"/>
              <a:t>2</a:t>
            </a:r>
            <a:r>
              <a:rPr lang="pl-PL" dirty="0"/>
              <a:t> → 2BaO</a:t>
            </a:r>
          </a:p>
          <a:p>
            <a:pPr marL="0" indent="0">
              <a:buNone/>
            </a:pPr>
            <a:r>
              <a:rPr lang="pl-PL" dirty="0"/>
              <a:t> S + O</a:t>
            </a:r>
            <a:r>
              <a:rPr lang="pl-PL" baseline="-25000" dirty="0"/>
              <a:t>2</a:t>
            </a:r>
            <a:r>
              <a:rPr lang="pl-PL" dirty="0"/>
              <a:t> → SO</a:t>
            </a:r>
            <a:r>
              <a:rPr lang="pl-PL" baseline="-25000" dirty="0"/>
              <a:t>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Utlenianie niektórych  tlenków:</a:t>
            </a:r>
          </a:p>
          <a:p>
            <a:pPr marL="0" indent="0">
              <a:buNone/>
            </a:pPr>
            <a:r>
              <a:rPr lang="pl-PL" dirty="0"/>
              <a:t>    2CO + O</a:t>
            </a:r>
            <a:r>
              <a:rPr lang="pl-PL" baseline="-25000" dirty="0"/>
              <a:t>2</a:t>
            </a:r>
            <a:r>
              <a:rPr lang="pl-PL" dirty="0"/>
              <a:t> → 2CO</a:t>
            </a:r>
            <a:r>
              <a:rPr lang="pl-PL" baseline="-25000" dirty="0"/>
              <a:t>2</a:t>
            </a:r>
          </a:p>
          <a:p>
            <a:pPr marL="0" indent="0">
              <a:buNone/>
            </a:pPr>
            <a:r>
              <a:rPr lang="pl-PL" dirty="0"/>
              <a:t>    4FeO + O</a:t>
            </a:r>
            <a:r>
              <a:rPr lang="pl-PL" baseline="-25000" dirty="0"/>
              <a:t>2</a:t>
            </a:r>
            <a:r>
              <a:rPr lang="pl-PL" dirty="0"/>
              <a:t> → 2Fe</a:t>
            </a:r>
            <a:r>
              <a:rPr lang="pl-PL" baseline="-25000" dirty="0"/>
              <a:t>2</a:t>
            </a:r>
            <a:r>
              <a:rPr lang="pl-PL" dirty="0"/>
              <a:t>O</a:t>
            </a:r>
            <a:r>
              <a:rPr lang="pl-PL" baseline="-25000" dirty="0"/>
              <a:t>3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Rozkład (analiza) niektórych tlenków:</a:t>
            </a:r>
          </a:p>
          <a:p>
            <a:pPr marL="0" indent="0">
              <a:buNone/>
            </a:pPr>
            <a:r>
              <a:rPr lang="pl-PL" dirty="0"/>
              <a:t>    4MnO</a:t>
            </a:r>
            <a:r>
              <a:rPr lang="pl-PL" baseline="-25000" dirty="0"/>
              <a:t>2</a:t>
            </a:r>
            <a:r>
              <a:rPr lang="pl-PL" dirty="0"/>
              <a:t> → 2Mn</a:t>
            </a:r>
            <a:r>
              <a:rPr lang="pl-PL" baseline="-25000" dirty="0"/>
              <a:t>2</a:t>
            </a:r>
            <a:r>
              <a:rPr lang="pl-PL" dirty="0"/>
              <a:t>O</a:t>
            </a:r>
            <a:r>
              <a:rPr lang="pl-PL" baseline="-25000" dirty="0"/>
              <a:t>3</a:t>
            </a:r>
            <a:r>
              <a:rPr lang="pl-PL" dirty="0"/>
              <a:t> + O</a:t>
            </a:r>
            <a:r>
              <a:rPr lang="pl-PL" baseline="-25000" dirty="0"/>
              <a:t>2</a:t>
            </a:r>
          </a:p>
          <a:p>
            <a:pPr marL="0" indent="0">
              <a:buNone/>
            </a:pPr>
            <a:r>
              <a:rPr lang="pl-PL" dirty="0"/>
              <a:t>    N</a:t>
            </a:r>
            <a:r>
              <a:rPr lang="pl-PL" baseline="-25000" dirty="0"/>
              <a:t>2</a:t>
            </a:r>
            <a:r>
              <a:rPr lang="pl-PL" dirty="0"/>
              <a:t>O</a:t>
            </a:r>
            <a:r>
              <a:rPr lang="pl-PL" baseline="-25000" dirty="0"/>
              <a:t>3</a:t>
            </a:r>
            <a:r>
              <a:rPr lang="pl-PL" dirty="0"/>
              <a:t> → NO + NO</a:t>
            </a:r>
            <a:r>
              <a:rPr lang="pl-PL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208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CB122-0528-4926-9EFB-A90CB557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5" y="453330"/>
            <a:ext cx="8610600" cy="371969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FF0000"/>
                </a:solidFill>
              </a:rPr>
              <a:t>Dla chętnych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2FE995F-A24E-4BD1-A2C9-41872B585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825300"/>
                <a:ext cx="10820400" cy="57974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dirty="0"/>
                  <a:t>Utlenianie metali w reakcji aluminotermii:</a:t>
                </a:r>
              </a:p>
              <a:p>
                <a:pPr marL="0" indent="0">
                  <a:buNone/>
                </a:pPr>
                <a:r>
                  <a:rPr lang="pl-PL" dirty="0"/>
                  <a:t>    3Fe</a:t>
                </a:r>
                <a:r>
                  <a:rPr lang="pl-PL" baseline="-25000" dirty="0"/>
                  <a:t>3</a:t>
                </a:r>
                <a:r>
                  <a:rPr lang="pl-PL" dirty="0"/>
                  <a:t>O</a:t>
                </a:r>
                <a:r>
                  <a:rPr lang="pl-PL" baseline="-25000" dirty="0"/>
                  <a:t>4</a:t>
                </a:r>
                <a:r>
                  <a:rPr lang="pl-PL" dirty="0"/>
                  <a:t> + 8Al → 4Al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  <a:r>
                  <a:rPr lang="pl-PL" baseline="-25000" dirty="0"/>
                  <a:t>3</a:t>
                </a:r>
                <a:r>
                  <a:rPr lang="pl-PL" dirty="0"/>
                  <a:t> + 9Fe</a:t>
                </a:r>
              </a:p>
              <a:p>
                <a:pPr marL="0" indent="0">
                  <a:buNone/>
                </a:pPr>
                <a:r>
                  <a:rPr lang="pl-PL" dirty="0"/>
                  <a:t>    Cr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  <a:r>
                  <a:rPr lang="pl-PL" baseline="-25000" dirty="0"/>
                  <a:t>3</a:t>
                </a:r>
                <a:r>
                  <a:rPr lang="pl-PL" dirty="0"/>
                  <a:t> + 2Al → Al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  <a:r>
                  <a:rPr lang="pl-PL" baseline="-25000" dirty="0"/>
                  <a:t>3</a:t>
                </a:r>
                <a:r>
                  <a:rPr lang="pl-PL" dirty="0"/>
                  <a:t> + 2Cr</a:t>
                </a:r>
              </a:p>
              <a:p>
                <a:pPr marL="0" indent="0">
                  <a:buNone/>
                </a:pPr>
                <a:r>
                  <a:rPr lang="pl-PL" dirty="0"/>
                  <a:t>Rozkład niektórych soli :</a:t>
                </a:r>
              </a:p>
              <a:p>
                <a:pPr marL="0" indent="0">
                  <a:buNone/>
                </a:pPr>
                <a:r>
                  <a:rPr lang="pl-PL" dirty="0"/>
                  <a:t>    CaCO</a:t>
                </a:r>
                <a:r>
                  <a:rPr lang="pl-PL" baseline="-25000" dirty="0"/>
                  <a:t>3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CaO</a:t>
                </a:r>
                <a:r>
                  <a:rPr lang="pl-PL" dirty="0"/>
                  <a:t> + CO</a:t>
                </a:r>
                <a:r>
                  <a:rPr lang="pl-PL" baseline="-25000" dirty="0"/>
                  <a:t>2</a:t>
                </a:r>
              </a:p>
              <a:p>
                <a:pPr marL="0" indent="0">
                  <a:buNone/>
                </a:pPr>
                <a:r>
                  <a:rPr lang="pl-PL" dirty="0"/>
                  <a:t>    Na</a:t>
                </a:r>
                <a:r>
                  <a:rPr lang="pl-PL" baseline="-25000" dirty="0"/>
                  <a:t>2</a:t>
                </a:r>
                <a:r>
                  <a:rPr lang="pl-PL" dirty="0"/>
                  <a:t>SO</a:t>
                </a:r>
                <a:r>
                  <a:rPr lang="pl-PL" baseline="-25000" dirty="0"/>
                  <a:t>3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pl-PL" dirty="0"/>
                  <a:t> Na</a:t>
                </a:r>
                <a:r>
                  <a:rPr lang="pl-PL" baseline="-25000" dirty="0"/>
                  <a:t>2</a:t>
                </a:r>
                <a:r>
                  <a:rPr lang="pl-PL" dirty="0"/>
                  <a:t>O + SO</a:t>
                </a:r>
                <a:r>
                  <a:rPr lang="pl-PL" baseline="-25000" dirty="0"/>
                  <a:t>2</a:t>
                </a:r>
              </a:p>
              <a:p>
                <a:pPr marL="0" indent="0">
                  <a:buNone/>
                </a:pPr>
                <a:r>
                  <a:rPr lang="pl-PL" dirty="0"/>
                  <a:t> Rozkład niektórych wodorotlenków:</a:t>
                </a:r>
              </a:p>
              <a:p>
                <a:pPr marL="0" indent="0">
                  <a:buNone/>
                </a:pPr>
                <a:r>
                  <a:rPr lang="pl-PL" dirty="0"/>
                  <a:t>    2Al(OH)</a:t>
                </a:r>
                <a:r>
                  <a:rPr lang="pl-PL" baseline="-25000" dirty="0"/>
                  <a:t>3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pl-PL" dirty="0"/>
                  <a:t> Al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  <a:r>
                  <a:rPr lang="pl-PL" baseline="-25000" dirty="0"/>
                  <a:t>3</a:t>
                </a:r>
                <a:r>
                  <a:rPr lang="pl-PL" dirty="0"/>
                  <a:t> + 3H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</a:p>
              <a:p>
                <a:pPr marL="0" indent="0">
                  <a:buNone/>
                </a:pPr>
                <a:r>
                  <a:rPr lang="pl-PL" dirty="0"/>
                  <a:t>    Cu(OH)</a:t>
                </a:r>
                <a:r>
                  <a:rPr lang="pl-PL" baseline="-25000" dirty="0"/>
                  <a:t>2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CuO</a:t>
                </a:r>
                <a:r>
                  <a:rPr lang="pl-PL" dirty="0"/>
                  <a:t> + H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</a:p>
              <a:p>
                <a:pPr marL="0" indent="0">
                  <a:buNone/>
                </a:pPr>
                <a:r>
                  <a:rPr lang="pl-PL" dirty="0"/>
                  <a:t>Rozkład nietrwałych kwasów tlenowych:</a:t>
                </a:r>
              </a:p>
              <a:p>
                <a:pPr marL="0" indent="0">
                  <a:buNone/>
                </a:pPr>
                <a:r>
                  <a:rPr lang="pl-PL" dirty="0"/>
                  <a:t>    H</a:t>
                </a:r>
                <a:r>
                  <a:rPr lang="pl-PL" baseline="-25000" dirty="0"/>
                  <a:t>2</a:t>
                </a:r>
                <a:r>
                  <a:rPr lang="pl-PL" dirty="0"/>
                  <a:t>CO</a:t>
                </a:r>
                <a:r>
                  <a:rPr lang="pl-PL" baseline="-25000" dirty="0"/>
                  <a:t>3</a:t>
                </a:r>
                <a:r>
                  <a:rPr lang="pl-PL" dirty="0"/>
                  <a:t> → CO</a:t>
                </a:r>
                <a:r>
                  <a:rPr lang="pl-PL" baseline="-25000" dirty="0"/>
                  <a:t>2</a:t>
                </a:r>
                <a:r>
                  <a:rPr lang="pl-PL" dirty="0"/>
                  <a:t> + H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</a:p>
              <a:p>
                <a:pPr marL="0" indent="0">
                  <a:buNone/>
                </a:pPr>
                <a:r>
                  <a:rPr lang="pl-PL" dirty="0"/>
                  <a:t>    H</a:t>
                </a:r>
                <a:r>
                  <a:rPr lang="pl-PL" baseline="-25000" dirty="0"/>
                  <a:t>2</a:t>
                </a:r>
                <a:r>
                  <a:rPr lang="pl-PL" dirty="0"/>
                  <a:t>SO</a:t>
                </a:r>
                <a:r>
                  <a:rPr lang="pl-PL" baseline="-25000" dirty="0"/>
                  <a:t>3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pl-PL" dirty="0"/>
                  <a:t> SO</a:t>
                </a:r>
                <a:r>
                  <a:rPr lang="pl-PL" baseline="-25000" dirty="0"/>
                  <a:t>2</a:t>
                </a:r>
                <a:r>
                  <a:rPr lang="pl-PL" dirty="0"/>
                  <a:t> + H</a:t>
                </a:r>
                <a:r>
                  <a:rPr lang="pl-PL" baseline="-25000" dirty="0"/>
                  <a:t>2</a:t>
                </a:r>
                <a:r>
                  <a:rPr lang="pl-PL" dirty="0"/>
                  <a:t>O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2FE995F-A24E-4BD1-A2C9-41872B585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25300"/>
                <a:ext cx="10820400" cy="5797442"/>
              </a:xfrm>
              <a:blipFill>
                <a:blip r:embed="rId2"/>
                <a:stretch>
                  <a:fillRect l="-732" t="-12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5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92833-77A0-45AC-8041-F714470C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69" y="639315"/>
            <a:ext cx="8610600" cy="469623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Katalizator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8072662-11AA-44B2-9B9F-3DFEFD020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dirty="0"/>
                  <a:t>Niektóre reakcje chemiczne zachodzą z udziałem katalizatora, czyli substancji, która powoduje zwiększenie szybkości reakcji chemicznej, ale sama nie bierze w niej udziału. Katalizatory zapisujemy nad strzałką skrótem kat. lub wzorem/symbolem substancji chemicznej.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2SO</a:t>
                </a:r>
                <a:r>
                  <a:rPr lang="pl-PL" baseline="-25000" dirty="0"/>
                  <a:t>2</a:t>
                </a:r>
                <a:r>
                  <a:rPr lang="pl-PL" dirty="0"/>
                  <a:t> + O</a:t>
                </a:r>
                <a:r>
                  <a:rPr lang="pl-PL" baseline="-25000" dirty="0"/>
                  <a:t>2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𝑘𝑎𝑡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groupChr>
                  </m:oMath>
                </a14:m>
                <a:r>
                  <a:rPr lang="pl-PL" dirty="0"/>
                  <a:t> 2SO</a:t>
                </a:r>
                <a:r>
                  <a:rPr lang="pl-PL" baseline="-25000" dirty="0"/>
                  <a:t>3</a:t>
                </a:r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8072662-11AA-44B2-9B9F-3DFEFD020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2" t="-1970" r="-11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3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D78FF-F727-4C89-AFA5-0C92BDFB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675" y="275777"/>
            <a:ext cx="5165324" cy="727076"/>
          </a:xfrm>
        </p:spPr>
        <p:txBody>
          <a:bodyPr/>
          <a:lstStyle/>
          <a:p>
            <a:r>
              <a:rPr lang="pl-PL" dirty="0"/>
              <a:t>Wybrane tlenki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4CAEF-FEAD-42FD-802A-2F728FA7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7262"/>
            <a:ext cx="10820400" cy="493142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Tlenek chromu(III)             tlenek magnezu                tlenek żelaza(III)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Tlenek azotu(IV)               tlenek srebra(I) 		     tlenek miedzi(I)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4A77B2-DB6A-40E6-908E-029954EA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05437"/>
            <a:ext cx="2466975" cy="1847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B542F39-B118-493E-AE87-A45FE0AA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41" y="1705438"/>
            <a:ext cx="2692296" cy="18478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A1B95F-B8FC-4A7A-8CC6-C3DA7BA8E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780" y="1705438"/>
            <a:ext cx="2726827" cy="18478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8BEDAD-8721-43AB-B994-1F733BABE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58176"/>
            <a:ext cx="2466974" cy="186051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83A7E4-B701-411E-BBF9-1EA8421B02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78" b="13187"/>
          <a:stretch/>
        </p:blipFill>
        <p:spPr>
          <a:xfrm>
            <a:off x="3869041" y="4358176"/>
            <a:ext cx="2692296" cy="1860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6187B2C-5E38-4B99-98F1-814CE3D8F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780" y="4358176"/>
            <a:ext cx="2726827" cy="18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8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7A6B2-47A3-4956-A417-460DEA2F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E45324-BF25-480D-B607-D1CCF4E21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Zad. 1, 2, 3 str. 201 -  do poćwiczenia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12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D363C-2279-409A-9166-6DEB612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Tlenki metali i niemetali - budowa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D95A1D4-43C9-4385-A126-B22B00DFC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Tlenki to związki chemiczne tlenu z innymi pierwiastkami. Tlen w tlenkach jest zawsze dwuwartościowy.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Sup>
                        <m:sSubSupPr>
                          <m:ctrlP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pl-PL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bSup>
                    </m:oMath>
                  </m:oMathPara>
                </a14:m>
                <a:endParaRPr lang="pl-PL" sz="4000" dirty="0"/>
              </a:p>
              <a:p>
                <a:pPr marL="0" indent="0">
                  <a:buNone/>
                </a:pPr>
                <a:r>
                  <a:rPr lang="pl-PL" dirty="0"/>
                  <a:t>Gdzie n to wartościowość pierwiastka równa liczbie atomów tlenu w związku chemicznym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D95A1D4-43C9-4385-A126-B22B00DFC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2" t="-19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95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A1CEC7-795C-449C-A2EC-3E609F11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podział tlenków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B7B137-EB29-4FB6-B843-01D6B6AD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TLENKI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METALI					NIEMETALI</a:t>
            </a:r>
          </a:p>
          <a:p>
            <a:pPr marL="0" indent="0">
              <a:buNone/>
            </a:pPr>
            <a:r>
              <a:rPr lang="pl-PL" dirty="0"/>
              <a:t>		tlenek litu					tlenek siarki(IV)</a:t>
            </a:r>
          </a:p>
          <a:p>
            <a:pPr marL="0" indent="0">
              <a:buNone/>
            </a:pPr>
            <a:r>
              <a:rPr lang="pl-PL" dirty="0"/>
              <a:t>		tlenek </a:t>
            </a:r>
            <a:r>
              <a:rPr lang="pl-PL" dirty="0" err="1"/>
              <a:t>glinu</a:t>
            </a:r>
            <a:r>
              <a:rPr lang="pl-PL" dirty="0"/>
              <a:t>					tlenek fosforu(V)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46985F9-12E0-4D46-8EBC-9DA5ACCF384F}"/>
              </a:ext>
            </a:extLst>
          </p:cNvPr>
          <p:cNvCxnSpPr/>
          <p:nvPr/>
        </p:nvCxnSpPr>
        <p:spPr>
          <a:xfrm flipH="1">
            <a:off x="3799643" y="2618913"/>
            <a:ext cx="2296357" cy="532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1D7BF16-8AE1-4733-BD54-413953D3E631}"/>
              </a:ext>
            </a:extLst>
          </p:cNvPr>
          <p:cNvCxnSpPr/>
          <p:nvPr/>
        </p:nvCxnSpPr>
        <p:spPr>
          <a:xfrm>
            <a:off x="6096000" y="2618913"/>
            <a:ext cx="2053701" cy="408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DA34D-3363-4EC7-AADB-6AADA22B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/>
              <a:t>Najbardziej rozpowszechnione tlenki w przyrodzie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B8D270-E73C-4B77-92C8-59B76488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68" y="2194560"/>
            <a:ext cx="11311632" cy="40241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Woda (tlenek wodoru) </a:t>
            </a:r>
            <a:r>
              <a:rPr lang="pl-PL" dirty="0">
                <a:solidFill>
                  <a:srgbClr val="FF0000"/>
                </a:solidFill>
              </a:rPr>
              <a:t>H</a:t>
            </a:r>
            <a:r>
              <a:rPr lang="pl-PL" baseline="-25000" dirty="0">
                <a:solidFill>
                  <a:srgbClr val="FF0000"/>
                </a:solidFill>
              </a:rPr>
              <a:t>2</a:t>
            </a:r>
            <a:r>
              <a:rPr lang="pl-PL" dirty="0">
                <a:solidFill>
                  <a:srgbClr val="FF0000"/>
                </a:solidFill>
              </a:rPr>
              <a:t>O</a:t>
            </a:r>
            <a:r>
              <a:rPr lang="pl-PL" dirty="0"/>
              <a:t> nazwa systematyczna – </a:t>
            </a:r>
            <a:r>
              <a:rPr lang="pl-PL" dirty="0" err="1">
                <a:solidFill>
                  <a:srgbClr val="FF0000"/>
                </a:solidFill>
              </a:rPr>
              <a:t>oksydan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Krzemionka (główny składnik piasku) </a:t>
            </a:r>
            <a:r>
              <a:rPr lang="pl-PL" dirty="0">
                <a:solidFill>
                  <a:srgbClr val="FF0000"/>
                </a:solidFill>
              </a:rPr>
              <a:t>SiO</a:t>
            </a:r>
            <a:r>
              <a:rPr lang="pl-PL" baseline="-25000" dirty="0">
                <a:solidFill>
                  <a:srgbClr val="FF0000"/>
                </a:solidFill>
              </a:rPr>
              <a:t>2</a:t>
            </a:r>
            <a:r>
              <a:rPr lang="pl-PL" dirty="0"/>
              <a:t> nazwa systematyczna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tlenek krzemu(IV)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Dwutlenek węgla </a:t>
            </a:r>
            <a:r>
              <a:rPr lang="pl-PL" dirty="0">
                <a:solidFill>
                  <a:srgbClr val="FF0000"/>
                </a:solidFill>
              </a:rPr>
              <a:t>CO</a:t>
            </a:r>
            <a:r>
              <a:rPr lang="pl-PL" baseline="-25000" dirty="0">
                <a:solidFill>
                  <a:srgbClr val="FF0000"/>
                </a:solidFill>
              </a:rPr>
              <a:t>2</a:t>
            </a:r>
            <a:r>
              <a:rPr lang="pl-PL" dirty="0"/>
              <a:t> – nazwa systematyczna </a:t>
            </a:r>
            <a:r>
              <a:rPr lang="pl-PL" dirty="0">
                <a:solidFill>
                  <a:srgbClr val="FF0000"/>
                </a:solidFill>
              </a:rPr>
              <a:t>tlenek węgla(IV)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92ED34-EEBF-4657-B5B4-F842207D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82" y="1451372"/>
            <a:ext cx="2800350" cy="1628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BBA6591-E1B6-4C91-871F-F8B5E503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82" y="3068241"/>
            <a:ext cx="2800350" cy="1819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7B2514-27B4-4C7A-B3A3-FCB54932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082" y="488751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B18E8-EC2B-4E5E-A586-9AF2EDD9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8129"/>
            <a:ext cx="9142520" cy="798097"/>
          </a:xfrm>
        </p:spPr>
        <p:txBody>
          <a:bodyPr/>
          <a:lstStyle/>
          <a:p>
            <a:pPr algn="l"/>
            <a:r>
              <a:rPr lang="pl-PL" dirty="0"/>
              <a:t>Zastosowanie tlenków niemetali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05E1C-39B2-4C00-ACC6-48DAEA70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80" y="1136226"/>
            <a:ext cx="11352320" cy="5539782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Tlenek krzemu(IV)  </a:t>
            </a:r>
            <a:r>
              <a:rPr lang="pl-PL" dirty="0"/>
              <a:t>– główny surowiec do produkcji szkła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Tlenek węgla(IV) </a:t>
            </a:r>
            <a:r>
              <a:rPr lang="pl-PL" dirty="0"/>
              <a:t>– produkcja napojów gazowanych, suchego lodu, gaśnic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Hutnictwo szkła i metali - procesy produkcyjne, pomiary i ...">
            <a:extLst>
              <a:ext uri="{FF2B5EF4-FFF2-40B4-BE49-F238E27FC236}">
                <a16:creationId xmlns:a16="http://schemas.microsoft.com/office/drawing/2014/main" id="{FBDDEB97-72FE-4B7E-B320-18A008E4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1136226"/>
            <a:ext cx="3329120" cy="21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DBD67CF-4D1E-4907-BAA8-6A980FF2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4580508"/>
            <a:ext cx="2794000" cy="2095500"/>
          </a:xfrm>
          <a:prstGeom prst="rect">
            <a:avLst/>
          </a:prstGeom>
        </p:spPr>
      </p:pic>
      <p:pic>
        <p:nvPicPr>
          <p:cNvPr id="6" name="Obraz 5" descr="Obraz zawierający butelka&#10;&#10;Opis wygenerowany automatycznie">
            <a:extLst>
              <a:ext uri="{FF2B5EF4-FFF2-40B4-BE49-F238E27FC236}">
                <a16:creationId xmlns:a16="http://schemas.microsoft.com/office/drawing/2014/main" id="{6FB61F0D-B33E-4593-A9DE-675B76D9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770" y="3601089"/>
            <a:ext cx="1370860" cy="32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F0C6E-3964-49DB-908B-5F11B30E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9710"/>
            <a:ext cx="10820400" cy="510897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Tlenek siarki(IV) </a:t>
            </a:r>
            <a:r>
              <a:rPr lang="pl-PL" dirty="0"/>
              <a:t>– jako substancja bakteriobójcza i </a:t>
            </a:r>
          </a:p>
          <a:p>
            <a:pPr marL="0" indent="0">
              <a:buNone/>
            </a:pPr>
            <a:r>
              <a:rPr lang="pl-PL" dirty="0"/>
              <a:t>grzybobójcza używany jest do dezynfekcji beczek</a:t>
            </a:r>
          </a:p>
          <a:p>
            <a:pPr marL="0" indent="0">
              <a:buNone/>
            </a:pPr>
            <a:r>
              <a:rPr lang="pl-PL" dirty="0"/>
              <a:t> i pomieszczeń gospodarczych. Ma również właściwości</a:t>
            </a:r>
          </a:p>
          <a:p>
            <a:pPr marL="0" indent="0">
              <a:buNone/>
            </a:pPr>
            <a:r>
              <a:rPr lang="pl-PL" dirty="0"/>
              <a:t>wybielające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r>
              <a:rPr lang="pl-PL" dirty="0"/>
              <a:t>	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Tlenek siarki(VI) </a:t>
            </a:r>
            <a:r>
              <a:rPr lang="pl-PL" dirty="0"/>
              <a:t>– stosowany jako konserwant do żywności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A11949-E48F-4206-98F2-95982B83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00" y="4234734"/>
            <a:ext cx="3448500" cy="22948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90E8680-26F7-4577-8148-9A398F69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84" y="652387"/>
            <a:ext cx="3160116" cy="23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A2461-E7E3-4923-949C-70316588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16357"/>
          </a:xfrm>
        </p:spPr>
        <p:txBody>
          <a:bodyPr>
            <a:normAutofit fontScale="90000"/>
          </a:bodyPr>
          <a:lstStyle/>
          <a:p>
            <a:r>
              <a:rPr lang="pl-PL" dirty="0"/>
              <a:t>Zastosowanie tlenków metali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8E8DF8-9C7C-483B-A5AD-B5B5D50B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180730"/>
            <a:ext cx="11373035" cy="5037955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Tlenek wapnia </a:t>
            </a:r>
            <a:r>
              <a:rPr lang="pl-PL" dirty="0"/>
              <a:t>– stosowany do produkcji zaprawy wapiennej,</a:t>
            </a:r>
          </a:p>
          <a:p>
            <a:pPr marL="0" indent="0">
              <a:buNone/>
            </a:pPr>
            <a:r>
              <a:rPr lang="pl-PL" dirty="0"/>
              <a:t> w laboratoriach jako środek osuszający, do produkcji nawozów </a:t>
            </a:r>
          </a:p>
          <a:p>
            <a:pPr marL="0" indent="0">
              <a:buNone/>
            </a:pPr>
            <a:r>
              <a:rPr lang="pl-PL" dirty="0"/>
              <a:t>sztucznych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Tlenek magnezu </a:t>
            </a:r>
            <a:r>
              <a:rPr lang="pl-PL" dirty="0"/>
              <a:t>– podstawa pudrów, past do zębów oraz leków na nadkwasotę.</a:t>
            </a:r>
          </a:p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BCDBFE-8582-4ABE-8BC7-A3F85E79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754" y="1180730"/>
            <a:ext cx="3204081" cy="21244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5A92A9-FD06-4F84-A0AF-CCAB30F9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4209680"/>
            <a:ext cx="3305175" cy="22195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AF5FAE1-2DEC-44AE-B7A2-7723CF6E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15" y="4209680"/>
            <a:ext cx="3335365" cy="22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8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FF7835-58E6-4C59-AB37-386405D5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09626"/>
            <a:ext cx="10820400" cy="54090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solidFill>
                  <a:srgbClr val="00B050"/>
                </a:solidFill>
              </a:rPr>
              <a:t>Tlenek żelaza(III)- </a:t>
            </a:r>
            <a:r>
              <a:rPr lang="pl-PL" dirty="0"/>
              <a:t>wykorzystywany jako barwnik oraz do  polerowania </a:t>
            </a:r>
          </a:p>
          <a:p>
            <a:pPr marL="0" indent="0">
              <a:buNone/>
            </a:pPr>
            <a:r>
              <a:rPr lang="pl-PL" dirty="0"/>
              <a:t>szkła i stali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Tlenek </a:t>
            </a:r>
            <a:r>
              <a:rPr lang="pl-PL" dirty="0" err="1"/>
              <a:t>glinu</a:t>
            </a:r>
            <a:r>
              <a:rPr lang="pl-PL" dirty="0"/>
              <a:t> – znalazł zastosowanie w jubilerstwie oraz jako materiał ścierny i polerski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E52A9F-68A9-4D0F-A393-6F539BB8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1" b="12442"/>
          <a:stretch/>
        </p:blipFill>
        <p:spPr>
          <a:xfrm>
            <a:off x="9007968" y="1218830"/>
            <a:ext cx="2190750" cy="165975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2674A53-ADF5-45FC-89F0-950A3EB8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4190999"/>
            <a:ext cx="303921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3701A-35A4-4387-B538-BFFF3F81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542" y="639315"/>
            <a:ext cx="8164676" cy="61166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Wiązania chemiczne w tlenkach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6FB7C-FA71-4682-93D0-9977A4B5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Wiązanie chemiczne w tlenkach ustalamy na podstawie różnicy elektroujemności.</a:t>
            </a:r>
          </a:p>
          <a:p>
            <a:pPr marL="0" indent="0">
              <a:buNone/>
            </a:pPr>
            <a:r>
              <a:rPr lang="pl-PL" dirty="0"/>
              <a:t>W tlenkach metali największy udział ma wiązanie jonowe</a:t>
            </a:r>
          </a:p>
          <a:p>
            <a:pPr marL="0" indent="0">
              <a:buNone/>
            </a:pPr>
            <a:r>
              <a:rPr lang="pl-PL" dirty="0"/>
              <a:t>Mg</a:t>
            </a:r>
            <a:r>
              <a:rPr lang="pl-PL" baseline="30000" dirty="0"/>
              <a:t>2+</a:t>
            </a:r>
            <a:r>
              <a:rPr lang="pl-PL" dirty="0"/>
              <a:t>O</a:t>
            </a:r>
            <a:r>
              <a:rPr lang="pl-PL" baseline="30000" dirty="0"/>
              <a:t>2- </a:t>
            </a:r>
            <a:r>
              <a:rPr lang="pl-PL" dirty="0"/>
              <a:t>, Ca</a:t>
            </a:r>
            <a:r>
              <a:rPr lang="pl-PL" baseline="30000" dirty="0"/>
              <a:t>2+</a:t>
            </a:r>
            <a:r>
              <a:rPr lang="pl-PL" dirty="0"/>
              <a:t>O</a:t>
            </a:r>
            <a:r>
              <a:rPr lang="pl-PL" baseline="30000" dirty="0"/>
              <a:t>2-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tlenkach niemetali największy udział ma wiązanie kowalencyjne spolaryzowane</a:t>
            </a:r>
          </a:p>
          <a:p>
            <a:pPr marL="0" indent="0">
              <a:buNone/>
            </a:pPr>
            <a:r>
              <a:rPr lang="pl-PL" dirty="0"/>
              <a:t> O = C = O		</a:t>
            </a:r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D1BECDEA-25AF-407B-A508-AC6C8CDF9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96869"/>
              </p:ext>
            </p:extLst>
          </p:nvPr>
        </p:nvGraphicFramePr>
        <p:xfrm>
          <a:off x="3198813" y="4335463"/>
          <a:ext cx="154040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emSketch" r:id="rId3" imgW="324720" imgH="166320" progId="ACD.ChemSketch.20">
                  <p:embed/>
                </p:oleObj>
              </mc:Choice>
              <mc:Fallback>
                <p:oleObj name="ChemSketch" r:id="rId3" imgW="324720" imgH="166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8813" y="4335463"/>
                        <a:ext cx="154040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27EF744-5807-48B8-90C9-8E4B345FA45B}"/>
              </a:ext>
            </a:extLst>
          </p:cNvPr>
          <p:cNvCxnSpPr/>
          <p:nvPr/>
        </p:nvCxnSpPr>
        <p:spPr>
          <a:xfrm>
            <a:off x="4128856" y="4626661"/>
            <a:ext cx="228600" cy="1333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72BE16C-5A23-4B8D-92D0-18A6E955CA99}"/>
              </a:ext>
            </a:extLst>
          </p:cNvPr>
          <p:cNvCxnSpPr>
            <a:cxnSpLocks/>
          </p:cNvCxnSpPr>
          <p:nvPr/>
        </p:nvCxnSpPr>
        <p:spPr>
          <a:xfrm flipV="1">
            <a:off x="3549535" y="4666560"/>
            <a:ext cx="197559" cy="12679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44198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107</TotalTime>
  <Words>460</Words>
  <Application>Microsoft Office PowerPoint</Application>
  <PresentationFormat>Panoramiczny</PresentationFormat>
  <Paragraphs>106</Paragraphs>
  <Slides>14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Century Gothic</vt:lpstr>
      <vt:lpstr>Para</vt:lpstr>
      <vt:lpstr>ACD/ChemSketch</vt:lpstr>
      <vt:lpstr>Tlenki metali i niemetali. </vt:lpstr>
      <vt:lpstr>Tlenki metali i niemetali - budowa</vt:lpstr>
      <vt:lpstr>podział tlenków</vt:lpstr>
      <vt:lpstr>Najbardziej rozpowszechnione tlenki w przyrodzie</vt:lpstr>
      <vt:lpstr>Zastosowanie tlenków niemetali</vt:lpstr>
      <vt:lpstr>Prezentacja programu PowerPoint</vt:lpstr>
      <vt:lpstr>Zastosowanie tlenków metali</vt:lpstr>
      <vt:lpstr>Prezentacja programu PowerPoint</vt:lpstr>
      <vt:lpstr>Wiązania chemiczne w tlenkach</vt:lpstr>
      <vt:lpstr>Otrzymywanie tlenków</vt:lpstr>
      <vt:lpstr>Dla chętnych</vt:lpstr>
      <vt:lpstr>Katalizator</vt:lpstr>
      <vt:lpstr>Wybrane tlenki</vt:lpstr>
      <vt:lpstr>zadanie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Tlenki metali i niemetali. elektrolity i nieelektrolity</dc:title>
  <dc:creator>Agata Pudaś</dc:creator>
  <cp:lastModifiedBy>Agata Pudaś</cp:lastModifiedBy>
  <cp:revision>19</cp:revision>
  <dcterms:created xsi:type="dcterms:W3CDTF">2020-05-03T07:02:25Z</dcterms:created>
  <dcterms:modified xsi:type="dcterms:W3CDTF">2020-05-03T09:53:18Z</dcterms:modified>
</cp:coreProperties>
</file>