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FEE0"/>
    <a:srgbClr val="95F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537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62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98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643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091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776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465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47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46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149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0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C11E6-975C-4564-857C-C8E591DD9C87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8AAD3-DCF2-4F1F-BFDF-1EE1A7201C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32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37063" y="2653229"/>
            <a:ext cx="9873804" cy="23876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Lekcja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Temat: Liść – wytwórnia pokarmu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2" y="0"/>
            <a:ext cx="3904714" cy="42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85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85645" y="326960"/>
            <a:ext cx="597579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0" b="1" dirty="0" smtClean="0">
                <a:solidFill>
                  <a:srgbClr val="1B1B1B"/>
                </a:solidFill>
                <a:latin typeface="Garamond" panose="02020404030301010803" pitchFamily="18" charset="0"/>
              </a:rPr>
              <a:t>Ciernie </a:t>
            </a:r>
            <a:r>
              <a:rPr lang="pl-PL" sz="6000" b="1" dirty="0">
                <a:solidFill>
                  <a:srgbClr val="1B1B1B"/>
                </a:solidFill>
                <a:latin typeface="Garamond" panose="02020404030301010803" pitchFamily="18" charset="0"/>
              </a:rPr>
              <a:t>liściowe</a:t>
            </a:r>
            <a:r>
              <a:rPr lang="pl-PL" sz="6000" dirty="0">
                <a:solidFill>
                  <a:srgbClr val="1B1B1B"/>
                </a:solidFill>
                <a:latin typeface="Garamond" panose="02020404030301010803" pitchFamily="18" charset="0"/>
              </a:rPr>
              <a:t> </a:t>
            </a:r>
            <a:endParaRPr lang="pl-PL" sz="6000" dirty="0" smtClean="0">
              <a:solidFill>
                <a:srgbClr val="1B1B1B"/>
              </a:solidFill>
              <a:latin typeface="Garamond" panose="02020404030301010803" pitchFamily="18" charset="0"/>
            </a:endParaRPr>
          </a:p>
          <a:p>
            <a:endParaRPr lang="pl-PL" sz="3200" dirty="0">
              <a:solidFill>
                <a:srgbClr val="1B1B1B"/>
              </a:solidFill>
              <a:latin typeface="Garamond" panose="02020404030301010803" pitchFamily="18" charset="0"/>
            </a:endParaRPr>
          </a:p>
          <a:p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powstające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w wyniku zredukowania powierzchni liści po to, by zmniejszyć utratę wody; wyrastają bezpośrednio z 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pędów.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N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ie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przeprowadzają fotosyntezy, więc nie mają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chlorofilu. Są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sztywne i ostro zakończone, w ten sposób chronią rośliny przed zjedzeniem przez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zwierzęta.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C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iernie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liściowe występują na przykład u kaktusów.</a:t>
            </a:r>
            <a:endParaRPr lang="pl-PL" sz="3200" dirty="0">
              <a:latin typeface="Garamond" panose="020204040303010108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9110"/>
            <a:ext cx="5326305" cy="39988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9793"/>
          <a:stretch/>
        </p:blipFill>
        <p:spPr>
          <a:xfrm>
            <a:off x="0" y="214270"/>
            <a:ext cx="2284177" cy="25321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069" y="214270"/>
            <a:ext cx="3344270" cy="25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8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075337" y="805912"/>
            <a:ext cx="61166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0" b="1" dirty="0" smtClean="0">
                <a:solidFill>
                  <a:srgbClr val="1B1B1B"/>
                </a:solidFill>
                <a:latin typeface="Garamond" panose="02020404030301010803" pitchFamily="18" charset="0"/>
              </a:rPr>
              <a:t>Liście </a:t>
            </a:r>
            <a:r>
              <a:rPr lang="pl-PL" sz="6000" b="1" dirty="0">
                <a:solidFill>
                  <a:srgbClr val="1B1B1B"/>
                </a:solidFill>
                <a:latin typeface="Garamond" panose="02020404030301010803" pitchFamily="18" charset="0"/>
              </a:rPr>
              <a:t>pułapkowe</a:t>
            </a:r>
            <a:r>
              <a:rPr lang="pl-PL" sz="6000" dirty="0">
                <a:solidFill>
                  <a:srgbClr val="1B1B1B"/>
                </a:solidFill>
                <a:latin typeface="Garamond" panose="02020404030301010803" pitchFamily="18" charset="0"/>
              </a:rPr>
              <a:t> </a:t>
            </a:r>
            <a:endParaRPr lang="pl-PL" sz="6000" dirty="0" smtClean="0">
              <a:solidFill>
                <a:srgbClr val="1B1B1B"/>
              </a:solidFill>
              <a:latin typeface="Garamond" panose="02020404030301010803" pitchFamily="18" charset="0"/>
            </a:endParaRPr>
          </a:p>
          <a:p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występujące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u wszystkich roślin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mięsożernych, przystosowane są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do chwytania drobnych zwierząt, najczęściej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owadów. Pułapki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utworzone z liści mają różnorodne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kształty: dzbanki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, klapki,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woreczki. Liście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pułapkowe wytwarzają rosiczki,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muchołówki czy  dzbaneczniki.</a:t>
            </a:r>
            <a:endParaRPr lang="pl-PL" sz="3200" dirty="0">
              <a:latin typeface="Garamond" panose="020204040303010108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07" y="0"/>
            <a:ext cx="2266627" cy="30221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4821"/>
            <a:ext cx="4866468" cy="36631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293" y="0"/>
            <a:ext cx="2022269" cy="30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40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3472" y="0"/>
            <a:ext cx="1157723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smtClean="0">
                <a:solidFill>
                  <a:srgbClr val="1B1B1B"/>
                </a:solidFill>
                <a:latin typeface="Garamond" panose="02020404030301010803" pitchFamily="18" charset="0"/>
              </a:rPr>
              <a:t>PODSUMOWANIE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3200" dirty="0" smtClean="0">
              <a:solidFill>
                <a:srgbClr val="1B1B1B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Budowa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zewnętrzna liści jest bardzo zróżnicowana, jednak wyróżnia się w niej stałe elementy: ogonek liściowy, blaszkę liściową z unerwieniem, nasadę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liścia.</a:t>
            </a:r>
          </a:p>
          <a:p>
            <a:endParaRPr lang="pl-PL" sz="3200" dirty="0" smtClean="0">
              <a:solidFill>
                <a:srgbClr val="1B1B1B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Liście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służą roślinie do przeprowadzania procesu fotosyntezy, wymiany gazowej oraz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transpiracji.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l-PL" sz="3200" dirty="0">
              <a:solidFill>
                <a:srgbClr val="1B1B1B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Transpiracja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umożliwia roślinie pobieranie wody z 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gleby.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l-PL" sz="3200" dirty="0">
              <a:solidFill>
                <a:srgbClr val="1B1B1B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Budowa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liścia świadczy o jego bardzo dobrym przystosowaniu do pełnionych funkcji.</a:t>
            </a:r>
            <a:endParaRPr lang="pl-PL" sz="3200" b="0" i="0" dirty="0">
              <a:solidFill>
                <a:srgbClr val="1B1B1B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9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708" y="282135"/>
            <a:ext cx="4840644" cy="32250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94705" y="3683358"/>
            <a:ext cx="103621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200" dirty="0" smtClean="0">
                <a:latin typeface="Segoe Script" panose="030B0504020000000003" pitchFamily="66" charset="0"/>
              </a:rPr>
              <a:t>Przygotuj długopis!</a:t>
            </a:r>
          </a:p>
          <a:p>
            <a:r>
              <a:rPr lang="pl-PL" sz="7200" dirty="0" smtClean="0">
                <a:latin typeface="Segoe Script" panose="030B0504020000000003" pitchFamily="66" charset="0"/>
              </a:rPr>
              <a:t>Czas na kartę pracy.</a:t>
            </a:r>
            <a:endParaRPr lang="pl-PL" sz="72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9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95459" y="734096"/>
            <a:ext cx="7439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>
                <a:latin typeface="Segoe Script" panose="030B0504020000000003" pitchFamily="66" charset="0"/>
              </a:rPr>
              <a:t>Cel edukacyjny </a:t>
            </a:r>
            <a:r>
              <a:rPr lang="pl-PL" sz="4400" dirty="0" smtClean="0">
                <a:latin typeface="Segoe Script" panose="030B0504020000000003" pitchFamily="66" charset="0"/>
              </a:rPr>
              <a:t>lekcji …</a:t>
            </a:r>
            <a:endParaRPr lang="pl-PL" sz="4400" dirty="0">
              <a:latin typeface="Segoe Script" panose="030B0504020000000003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75" y="0"/>
            <a:ext cx="2189408" cy="218940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8871" y="2765411"/>
            <a:ext cx="112232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4400" dirty="0" smtClean="0">
                <a:latin typeface="Garamond" panose="02020404030301010803" pitchFamily="18" charset="0"/>
              </a:rPr>
              <a:t>Poznamy budowę oraz główne funkcje liścia.</a:t>
            </a:r>
          </a:p>
          <a:p>
            <a:endParaRPr lang="pl-PL" sz="4400" dirty="0" smtClean="0"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4400" dirty="0" smtClean="0">
                <a:latin typeface="Garamond" panose="02020404030301010803" pitchFamily="18" charset="0"/>
              </a:rPr>
              <a:t>Poznamy różne modyfikacje liści i pełnione przez nie funkcje. </a:t>
            </a:r>
            <a:endParaRPr lang="pl-PL" sz="4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r="16335"/>
          <a:stretch/>
        </p:blipFill>
        <p:spPr>
          <a:xfrm>
            <a:off x="8522449" y="0"/>
            <a:ext cx="3669551" cy="660686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" y="1125351"/>
            <a:ext cx="9066284" cy="54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81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550"/>
            <a:ext cx="12192000" cy="652145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447763" y="-78949"/>
            <a:ext cx="485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 smtClean="0">
                <a:latin typeface="Segoe Script" panose="030B0504020000000003" pitchFamily="66" charset="0"/>
              </a:rPr>
              <a:t>Liście złożone</a:t>
            </a:r>
            <a:endParaRPr lang="pl-PL" sz="48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80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699"/>
            <a:ext cx="12192000" cy="6096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0152" y="90152"/>
            <a:ext cx="6936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>
                <a:latin typeface="Segoe Script" panose="030B0504020000000003" pitchFamily="66" charset="0"/>
              </a:rPr>
              <a:t>Budowa wewnętrzna liścia</a:t>
            </a:r>
            <a:endParaRPr lang="pl-PL" sz="36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93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5446" b="14554"/>
          <a:stretch/>
        </p:blipFill>
        <p:spPr>
          <a:xfrm>
            <a:off x="0" y="0"/>
            <a:ext cx="12318998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339319" y="4984125"/>
            <a:ext cx="93330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Przekształcenia liści</a:t>
            </a:r>
            <a:endParaRPr lang="pl-PL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813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434885" y="651583"/>
            <a:ext cx="648665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latin typeface="Garamond" panose="02020404030301010803" pitchFamily="18" charset="0"/>
              </a:rPr>
              <a:t>Liście czepne </a:t>
            </a:r>
          </a:p>
          <a:p>
            <a:endParaRPr lang="pl-PL" dirty="0" smtClean="0"/>
          </a:p>
          <a:p>
            <a:r>
              <a:rPr lang="pl-PL" sz="3200" dirty="0"/>
              <a:t>i</a:t>
            </a:r>
            <a:r>
              <a:rPr lang="pl-PL" sz="3200" dirty="0" smtClean="0"/>
              <a:t>naczej wąsy </a:t>
            </a:r>
            <a:r>
              <a:rPr lang="pl-PL" sz="3200" dirty="0"/>
              <a:t>liściowe </a:t>
            </a:r>
            <a:r>
              <a:rPr lang="pl-PL" sz="3200" dirty="0" smtClean="0"/>
              <a:t>- spotykane </a:t>
            </a:r>
            <a:r>
              <a:rPr lang="pl-PL" sz="3200" dirty="0"/>
              <a:t>u roślin </a:t>
            </a:r>
            <a:r>
              <a:rPr lang="pl-PL" sz="3200" dirty="0" smtClean="0"/>
              <a:t>pnących. To liście lub części liścia przekształcone w długie wąsy. Są </a:t>
            </a:r>
            <a:r>
              <a:rPr lang="pl-PL" sz="3200" dirty="0"/>
              <a:t>wrażliwe na dotyk i dlatego owijają się wokół </a:t>
            </a:r>
            <a:r>
              <a:rPr lang="pl-PL" sz="3200" dirty="0" smtClean="0"/>
              <a:t>podpór, umożliwiając </a:t>
            </a:r>
            <a:r>
              <a:rPr lang="pl-PL" sz="3200" dirty="0"/>
              <a:t>w ten sposób roślinie wspinanie się do </a:t>
            </a:r>
            <a:r>
              <a:rPr lang="pl-PL" sz="3200" dirty="0" smtClean="0"/>
              <a:t>światła. </a:t>
            </a:r>
            <a:r>
              <a:rPr lang="pl-PL" sz="3200" dirty="0"/>
              <a:t>W</a:t>
            </a:r>
            <a:r>
              <a:rPr lang="pl-PL" sz="3200" dirty="0" smtClean="0"/>
              <a:t>ystępują </a:t>
            </a:r>
            <a:r>
              <a:rPr lang="pl-PL" sz="3200" dirty="0"/>
              <a:t>na przykład u </a:t>
            </a:r>
            <a:r>
              <a:rPr lang="pl-PL" sz="3200" dirty="0" smtClean="0"/>
              <a:t>grochu</a:t>
            </a:r>
            <a:r>
              <a:rPr lang="pl-PL" dirty="0" smtClean="0"/>
              <a:t>. 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01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80327" y="233552"/>
            <a:ext cx="84900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0" b="1" dirty="0" smtClean="0">
                <a:solidFill>
                  <a:srgbClr val="1B1B1B"/>
                </a:solidFill>
                <a:latin typeface="Garamond" panose="02020404030301010803" pitchFamily="18" charset="0"/>
              </a:rPr>
              <a:t>Liście </a:t>
            </a:r>
            <a:r>
              <a:rPr lang="pl-PL" sz="6000" b="1" dirty="0">
                <a:solidFill>
                  <a:srgbClr val="1B1B1B"/>
                </a:solidFill>
                <a:latin typeface="Garamond" panose="02020404030301010803" pitchFamily="18" charset="0"/>
              </a:rPr>
              <a:t>spichrzowe </a:t>
            </a:r>
            <a:endParaRPr lang="pl-PL" sz="6000" b="1" dirty="0" smtClean="0">
              <a:solidFill>
                <a:srgbClr val="1B1B1B"/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rgbClr val="1B1B1B"/>
              </a:solidFill>
              <a:latin typeface="Lora"/>
            </a:endParaRPr>
          </a:p>
          <a:p>
            <a:r>
              <a:rPr lang="pl-PL" sz="2800" dirty="0">
                <a:solidFill>
                  <a:srgbClr val="1B1B1B"/>
                </a:solidFill>
                <a:latin typeface="Garamond" panose="02020404030301010803" pitchFamily="18" charset="0"/>
              </a:rPr>
              <a:t>t</a:t>
            </a:r>
            <a:r>
              <a:rPr lang="pl-PL" sz="28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o liście wyspecjalizowane </a:t>
            </a:r>
            <a:r>
              <a:rPr lang="pl-PL" sz="2800" dirty="0">
                <a:solidFill>
                  <a:srgbClr val="1B1B1B"/>
                </a:solidFill>
                <a:latin typeface="Garamond" panose="02020404030301010803" pitchFamily="18" charset="0"/>
              </a:rPr>
              <a:t>w magazynowaniu substancji pokarmowych lub </a:t>
            </a:r>
            <a:r>
              <a:rPr lang="pl-PL" sz="28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wody. Występują </a:t>
            </a:r>
            <a:r>
              <a:rPr lang="pl-PL" sz="2800" dirty="0">
                <a:solidFill>
                  <a:srgbClr val="1B1B1B"/>
                </a:solidFill>
                <a:latin typeface="Garamond" panose="02020404030301010803" pitchFamily="18" charset="0"/>
              </a:rPr>
              <a:t>u roślin tworzących cebule, jak: czosnek, narcyz, tulipan, </a:t>
            </a:r>
            <a:r>
              <a:rPr lang="pl-PL" sz="28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hiacynt. Wewnętrzne </a:t>
            </a:r>
            <a:r>
              <a:rPr lang="pl-PL" sz="2800" dirty="0">
                <a:solidFill>
                  <a:srgbClr val="1B1B1B"/>
                </a:solidFill>
                <a:latin typeface="Garamond" panose="02020404030301010803" pitchFamily="18" charset="0"/>
              </a:rPr>
              <a:t>liście cebul charakteryzują się dużą grubością i mięsistością oraz dobrze wykształconym miękiszem magazynującym, natomiast zewnętrzne tworzą ochronne </a:t>
            </a:r>
            <a:r>
              <a:rPr lang="pl-PL" sz="28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łuski. </a:t>
            </a:r>
            <a:r>
              <a:rPr lang="pl-PL" sz="2800" dirty="0">
                <a:solidFill>
                  <a:srgbClr val="1B1B1B"/>
                </a:solidFill>
                <a:latin typeface="Garamond" panose="02020404030301010803" pitchFamily="18" charset="0"/>
              </a:rPr>
              <a:t>L</a:t>
            </a:r>
            <a:r>
              <a:rPr lang="pl-PL" sz="28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iście </a:t>
            </a:r>
            <a:r>
              <a:rPr lang="pl-PL" sz="2800" dirty="0">
                <a:solidFill>
                  <a:srgbClr val="1B1B1B"/>
                </a:solidFill>
                <a:latin typeface="Garamond" panose="02020404030301010803" pitchFamily="18" charset="0"/>
              </a:rPr>
              <a:t>spichrzowe magazynujące wodę występują u roślin, które przystosowały się do życia w warunkach suszy i są wyposażone w tkankę wodonośną – takie rośliny żyją najczęściej na pustyniach, choć spotykane są również we wszystkich strefach klimatycznych, ich przykładem są aloes, </a:t>
            </a:r>
            <a:r>
              <a:rPr lang="pl-PL" sz="28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 oraz polski rozchodnik</a:t>
            </a:r>
            <a:r>
              <a:rPr lang="pl-PL" dirty="0" smtClean="0">
                <a:solidFill>
                  <a:srgbClr val="1B1B1B"/>
                </a:solidFill>
                <a:latin typeface="Lora"/>
              </a:rPr>
              <a:t>.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10215" r="6353"/>
          <a:stretch/>
        </p:blipFill>
        <p:spPr>
          <a:xfrm>
            <a:off x="0" y="0"/>
            <a:ext cx="3155324" cy="252425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6969" t="9970" r="3811" b="12975"/>
          <a:stretch/>
        </p:blipFill>
        <p:spPr>
          <a:xfrm>
            <a:off x="0" y="4916326"/>
            <a:ext cx="3166515" cy="194167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5823"/>
            <a:ext cx="3132648" cy="218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1566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60</Words>
  <Application>Microsoft Office PowerPoint</Application>
  <PresentationFormat>Panoramiczny</PresentationFormat>
  <Paragraphs>30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Garamond</vt:lpstr>
      <vt:lpstr>Lora</vt:lpstr>
      <vt:lpstr>Segoe Script</vt:lpstr>
      <vt:lpstr>Wingdings</vt:lpstr>
      <vt:lpstr>Motyw pakietu Office</vt:lpstr>
      <vt:lpstr>Lekcja  Temat: Liść – wytwórnia pokarmu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Lekcja  Temat: Liść – wytwórnia pokarmu</dc:title>
  <dc:creator>Aneta Gorzynska</dc:creator>
  <cp:lastModifiedBy>Aneta Gorzynska</cp:lastModifiedBy>
  <cp:revision>10</cp:revision>
  <dcterms:created xsi:type="dcterms:W3CDTF">2020-03-20T15:23:05Z</dcterms:created>
  <dcterms:modified xsi:type="dcterms:W3CDTF">2020-03-22T15:22:04Z</dcterms:modified>
</cp:coreProperties>
</file>