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650F16-BCC9-4976-A5AF-F142A9D86554}" type="datetimeFigureOut">
              <a:rPr lang="pl-PL" smtClean="0"/>
              <a:t>2020-03-04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682613-C227-4576-9742-99961E470C4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08556"/>
          </a:xfrm>
        </p:spPr>
        <p:txBody>
          <a:bodyPr>
            <a:noAutofit/>
          </a:bodyPr>
          <a:lstStyle/>
          <a:p>
            <a:r>
              <a:rPr lang="pl-PL" sz="6300" b="1" dirty="0" smtClean="0"/>
              <a:t>Kanada</a:t>
            </a:r>
            <a:endParaRPr lang="pl-PL" sz="63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33365" y="3933056"/>
            <a:ext cx="3309803" cy="187220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871BF"/>
                </a:solidFill>
                <a:latin typeface="Roboto"/>
              </a:rPr>
              <a:t>Warunki geograficzne a gospodarka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7987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6" y="4260546"/>
            <a:ext cx="4183816" cy="212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83671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Mimo, iż tylko tak mała część               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kraju nadaje się pod uprawę,   </a:t>
            </a:r>
          </a:p>
          <a:p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Kanada jest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liczącym się </a:t>
            </a:r>
          </a:p>
          <a:p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światowym producentem żywnośc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i. Dominują wielkie zmechanizowane gospodarstwa rolne nastawione na produkcję zbóż oraz hodowlę bydła. 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2017 r.  Kanada wyprodukowała prawie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 mln t pszenicy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000" b="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 razy tyle co Polska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 plasowało ją w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ścisłej światowej czołówce. Kanada ma też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duża produkcję rzepaku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owsa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Ponad połowa powierzchni Kanady 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to nieużytki, które nie nadają się 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 żadnego zagospodarowania 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 powodu trudnego klimatu </a:t>
            </a:r>
          </a:p>
          <a:p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 trwale przemarzniętego gruntu.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0" y="260647"/>
            <a:ext cx="3096344" cy="20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90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889844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Duża powierzchnia lasów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sprzyja rozwojowi </a:t>
            </a:r>
          </a:p>
          <a:p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przemysłu drzewnego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 nadmorskie położenie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rybołówstwu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urowce mineralne: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ropa naftowa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7-my światowy </a:t>
            </a: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producent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lang="pl-PL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gaz ziemny 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5-ty światowy producent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złoto, diamenty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niektóre metale, zwłaszcza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nikie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l. </a:t>
            </a:r>
          </a:p>
          <a:p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Jednak kluczowym sektorem gospodarczym Kanady są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usługi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ajwiększe miasto Kanady –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Toronto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(cała aglomeracja leżąca tuż przy granicy z USA liczy 6 milionów mieszkańców). W mieście znajduje się specjalna dzielnica – 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pl-PL" sz="20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pl-PL" sz="20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centrum finansowe miasta z największymi drapaczami chmur.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3694"/>
            <a:ext cx="4341515" cy="27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8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4696" y="650411"/>
            <a:ext cx="761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0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Toronto – największe i najważniejsze gospodarczo miasto Kanady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6768"/>
            <a:ext cx="6934690" cy="520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335072" y="62797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b="0" i="0" dirty="0" smtClean="0">
                <a:solidFill>
                  <a:srgbClr val="1871BF"/>
                </a:solidFill>
                <a:effectLst/>
                <a:latin typeface="Times New Roman" pitchFamily="18" charset="0"/>
                <a:cs typeface="Times New Roman" pitchFamily="18" charset="0"/>
              </a:rPr>
              <a:t>Źródło: https://c1.staticflickr.com/9/8862/16899642853_f23a886fc4_b.jpg</a:t>
            </a:r>
            <a:endParaRPr lang="pl-PL" sz="1000" b="0" i="0" dirty="0">
              <a:solidFill>
                <a:srgbClr val="1871B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7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80" y="836712"/>
            <a:ext cx="1683060" cy="11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2130" y="572148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 smtClean="0">
                <a:solidFill>
                  <a:srgbClr val="FF0000"/>
                </a:solidFill>
              </a:rPr>
              <a:t>Co </a:t>
            </a:r>
            <a:r>
              <a:rPr lang="pl-PL" sz="3600" b="1" dirty="0">
                <a:solidFill>
                  <a:srgbClr val="FF0000"/>
                </a:solidFill>
              </a:rPr>
              <a:t>warto wiedzieć o tym kraju?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2416" y="1124744"/>
            <a:ext cx="3419856" cy="4608512"/>
          </a:xfrm>
        </p:spPr>
        <p:txBody>
          <a:bodyPr>
            <a:normAutofit fontScale="25000" lnSpcReduction="20000"/>
          </a:bodyPr>
          <a:lstStyle/>
          <a:p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Granica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amerykańsko-kanadyjska to najdłuższa międzypaństwowa granica na świecie - ma aż 8893 km.</a:t>
            </a:r>
          </a:p>
          <a:p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co do wielkości państwem świata (po Rosji).</a:t>
            </a:r>
          </a:p>
          <a:p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Stolica - Ottawa – IV pod wzgl.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wielkości kanadyjskie miasto (po Toronto, Montrealu i Calgary).</a:t>
            </a:r>
          </a:p>
          <a:p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dwa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języki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urzędowe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- francuski oraz angielski.</a:t>
            </a:r>
          </a:p>
          <a:p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w 1982 roku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 uniezależniła się od wpływów Wielkiej Brytanii </a:t>
            </a:r>
          </a:p>
          <a:p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względu na rozciągłość geograficzną obowiązuje aż </a:t>
            </a:r>
            <a:r>
              <a:rPr lang="pl-PL" sz="7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pl-PL" sz="7600" dirty="0">
                <a:latin typeface="Times New Roman" pitchFamily="18" charset="0"/>
                <a:cs typeface="Times New Roman" pitchFamily="18" charset="0"/>
              </a:rPr>
              <a:t>stref czasowych!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10780"/>
          <a:stretch/>
        </p:blipFill>
        <p:spPr bwMode="auto">
          <a:xfrm>
            <a:off x="6718676" y="4581128"/>
            <a:ext cx="1813764" cy="18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44008" y="1700808"/>
            <a:ext cx="3419856" cy="3168352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Najbardziej znanym symbolem Kanady jest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liść klonu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 - znajduje się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fladze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w godle i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monetach.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Zwierzęce symbole </a:t>
            </a:r>
          </a:p>
          <a:p>
            <a:pPr marL="6858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bóbr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kanadyjski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koń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kanadyjski. 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75856" y="5770056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narodową słodkością numer jeden jest 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 syrop 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klonowy</a:t>
            </a:r>
            <a:endParaRPr lang="pl-PL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458624"/>
            <a:ext cx="2736422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Położenie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Kanady </a:t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mapie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świata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2323652"/>
            <a:ext cx="3248809" cy="3508977"/>
          </a:xfrm>
        </p:spPr>
        <p:txBody>
          <a:bodyPr/>
          <a:lstStyle/>
          <a:p>
            <a:pPr marL="6858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49716"/>
            <a:ext cx="5292080" cy="52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69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968670" cy="114300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Plantagenet Cherokee" pitchFamily="18" charset="0"/>
              </a:rPr>
              <a:t>Podstawowe informacje o Kanadzie</a:t>
            </a:r>
            <a:endParaRPr lang="pl-PL" sz="3600" dirty="0">
              <a:solidFill>
                <a:srgbClr val="00B050"/>
              </a:solidFill>
              <a:latin typeface="Plantagenet Cheroke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771800"/>
            <a:ext cx="7056900" cy="3060829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endParaRPr lang="pl-PL" sz="900" dirty="0" smtClean="0"/>
          </a:p>
          <a:p>
            <a:r>
              <a:rPr lang="pl-PL" sz="5100" dirty="0">
                <a:solidFill>
                  <a:srgbClr val="000000"/>
                </a:solidFill>
                <a:latin typeface="Roboto"/>
              </a:rPr>
              <a:t>Powierzchnia</a:t>
            </a:r>
            <a:r>
              <a:rPr lang="pl-PL" sz="5500" dirty="0" smtClean="0">
                <a:solidFill>
                  <a:srgbClr val="000000"/>
                </a:solidFill>
                <a:latin typeface="Roboto"/>
              </a:rPr>
              <a:t>:</a:t>
            </a:r>
          </a:p>
          <a:p>
            <a:pPr marL="68580" indent="0">
              <a:buNone/>
            </a:pPr>
            <a:r>
              <a:rPr lang="pl-PL" sz="5500" dirty="0" smtClean="0">
                <a:solidFill>
                  <a:srgbClr val="000000"/>
                </a:solidFill>
                <a:latin typeface="Roboto"/>
              </a:rPr>
              <a:t>   9,98 </a:t>
            </a:r>
            <a:r>
              <a:rPr lang="pl-PL" sz="5500" dirty="0">
                <a:solidFill>
                  <a:srgbClr val="000000"/>
                </a:solidFill>
                <a:latin typeface="Roboto"/>
              </a:rPr>
              <a:t>mln km² </a:t>
            </a:r>
            <a:endParaRPr lang="pl-PL" sz="5500" dirty="0" smtClean="0">
              <a:solidFill>
                <a:srgbClr val="000000"/>
              </a:solidFill>
              <a:latin typeface="Roboto"/>
            </a:endParaRPr>
          </a:p>
          <a:p>
            <a:pPr marL="68580" indent="0">
              <a:buNone/>
            </a:pPr>
            <a:r>
              <a:rPr lang="pl-PL" sz="4400" dirty="0" smtClean="0">
                <a:solidFill>
                  <a:srgbClr val="000000"/>
                </a:solidFill>
                <a:latin typeface="Roboto"/>
              </a:rPr>
              <a:t>  (</a:t>
            </a:r>
            <a:r>
              <a:rPr lang="pl-PL" sz="4400" dirty="0">
                <a:solidFill>
                  <a:srgbClr val="000000"/>
                </a:solidFill>
                <a:latin typeface="Roboto"/>
              </a:rPr>
              <a:t>druga na świecie)</a:t>
            </a:r>
          </a:p>
          <a:p>
            <a:r>
              <a:rPr lang="pl-PL" sz="5100" dirty="0">
                <a:solidFill>
                  <a:srgbClr val="000000"/>
                </a:solidFill>
                <a:latin typeface="Roboto"/>
              </a:rPr>
              <a:t>Liczba ludności: </a:t>
            </a:r>
            <a:endParaRPr lang="pl-PL" sz="5100" dirty="0" smtClean="0">
              <a:solidFill>
                <a:srgbClr val="000000"/>
              </a:solidFill>
              <a:latin typeface="Roboto"/>
            </a:endParaRPr>
          </a:p>
          <a:p>
            <a:pPr marL="68580" indent="0">
              <a:buNone/>
            </a:pPr>
            <a:r>
              <a:rPr lang="pl-PL" sz="5500" dirty="0">
                <a:solidFill>
                  <a:srgbClr val="000000"/>
                </a:solidFill>
                <a:latin typeface="Roboto"/>
              </a:rPr>
              <a:t> </a:t>
            </a:r>
            <a:r>
              <a:rPr lang="pl-PL" sz="5500" dirty="0" smtClean="0">
                <a:solidFill>
                  <a:srgbClr val="000000"/>
                </a:solidFill>
                <a:latin typeface="Roboto"/>
              </a:rPr>
              <a:t>            37 </a:t>
            </a:r>
            <a:r>
              <a:rPr lang="pl-PL" sz="5500" dirty="0">
                <a:solidFill>
                  <a:srgbClr val="000000"/>
                </a:solidFill>
                <a:latin typeface="Roboto"/>
              </a:rPr>
              <a:t>milionów (2018)</a:t>
            </a:r>
          </a:p>
          <a:p>
            <a:r>
              <a:rPr lang="pl-PL" sz="5100" dirty="0">
                <a:solidFill>
                  <a:srgbClr val="000000"/>
                </a:solidFill>
                <a:latin typeface="Roboto"/>
              </a:rPr>
              <a:t>Stolica</a:t>
            </a:r>
            <a:r>
              <a:rPr lang="pl-PL" sz="5500" dirty="0">
                <a:solidFill>
                  <a:srgbClr val="000000"/>
                </a:solidFill>
                <a:latin typeface="Roboto"/>
              </a:rPr>
              <a:t>: Ottawa (965 tys. </a:t>
            </a:r>
            <a:r>
              <a:rPr lang="pl-PL" sz="5100" dirty="0">
                <a:solidFill>
                  <a:srgbClr val="000000"/>
                </a:solidFill>
                <a:latin typeface="Roboto"/>
              </a:rPr>
              <a:t>mieszkańców</a:t>
            </a:r>
            <a:r>
              <a:rPr lang="pl-PL" sz="5500" dirty="0">
                <a:solidFill>
                  <a:srgbClr val="000000"/>
                </a:solidFill>
                <a:latin typeface="Roboto"/>
              </a:rPr>
              <a:t>)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6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Roboto"/>
              </a:rPr>
              <a:t>Warunki geograficzne Kanady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3000" dirty="0">
                <a:solidFill>
                  <a:schemeClr val="tx1"/>
                </a:solidFill>
              </a:rPr>
              <a:t>Kanada znajduje się na dalekiej </a:t>
            </a:r>
            <a:r>
              <a:rPr lang="pl-PL" sz="3000" b="1" dirty="0">
                <a:solidFill>
                  <a:schemeClr val="tx1"/>
                </a:solidFill>
              </a:rPr>
              <a:t>północy kontynentu Ameryka Północna</a:t>
            </a:r>
            <a:r>
              <a:rPr lang="pl-PL" sz="3000" dirty="0">
                <a:solidFill>
                  <a:schemeClr val="tx1"/>
                </a:solidFill>
              </a:rPr>
              <a:t>. Warunki geograficzne są trudne. Klimat jaki panuje w Kanadzie to w większości </a:t>
            </a:r>
            <a:r>
              <a:rPr lang="pl-PL" sz="3000" b="1" dirty="0">
                <a:solidFill>
                  <a:schemeClr val="tx1"/>
                </a:solidFill>
              </a:rPr>
              <a:t>chłodna odmiana strefy umiarkowanej</a:t>
            </a:r>
            <a:r>
              <a:rPr lang="pl-PL" sz="3000" dirty="0">
                <a:solidFill>
                  <a:schemeClr val="tx1"/>
                </a:solidFill>
              </a:rPr>
              <a:t>, a na północy </a:t>
            </a:r>
            <a:r>
              <a:rPr lang="pl-PL" sz="3000" b="1" dirty="0">
                <a:solidFill>
                  <a:schemeClr val="tx1"/>
                </a:solidFill>
              </a:rPr>
              <a:t>subpolarny</a:t>
            </a:r>
            <a:r>
              <a:rPr lang="pl-PL" sz="3000" dirty="0">
                <a:solidFill>
                  <a:schemeClr val="tx1"/>
                </a:solidFill>
              </a:rPr>
              <a:t> lub </a:t>
            </a:r>
            <a:r>
              <a:rPr lang="pl-PL" sz="3000" b="1" dirty="0">
                <a:solidFill>
                  <a:schemeClr val="tx1"/>
                </a:solidFill>
              </a:rPr>
              <a:t>polarny klimat okołobiegunowy</a:t>
            </a:r>
            <a:r>
              <a:rPr lang="pl-PL" sz="3000" dirty="0">
                <a:solidFill>
                  <a:schemeClr val="tx1"/>
                </a:solidFill>
              </a:rPr>
              <a:t>.</a:t>
            </a:r>
            <a:endParaRPr lang="pl-PL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ografia24.pl/wp-content/uploads/2019/02/Klimaty-Kana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6" y="462125"/>
            <a:ext cx="5346834" cy="58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871530" y="1869778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Klimaty Kanady według klasyfikacji </a:t>
            </a:r>
            <a:r>
              <a:rPr lang="pl-PL" b="1" dirty="0" err="1"/>
              <a:t>Koppena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6156176" y="5579632"/>
            <a:ext cx="2217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Źródło: https://upload.wikimedia.org/wikipedia/commons/thumb/1/10/Canada_K%C3%B6ppen.svg/2000px-Canada_K%C3%B6ppen.svg.png</a:t>
            </a:r>
          </a:p>
        </p:txBody>
      </p:sp>
    </p:spTree>
    <p:extLst>
      <p:ext uri="{BB962C8B-B14F-4D97-AF65-F5344CB8AC3E}">
        <p14:creationId xmlns:p14="http://schemas.microsoft.com/office/powerpoint/2010/main" val="370732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208823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Tak trudne warunki klimatyczne </a:t>
            </a:r>
            <a:r>
              <a:rPr lang="pl-PL" sz="2000" dirty="0" smtClean="0">
                <a:solidFill>
                  <a:schemeClr val="tx1"/>
                </a:solidFill>
              </a:rPr>
              <a:t>powodują: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-  </a:t>
            </a:r>
            <a:r>
              <a:rPr lang="pl-PL" sz="2000" dirty="0">
                <a:solidFill>
                  <a:schemeClr val="tx1"/>
                </a:solidFill>
              </a:rPr>
              <a:t>na </a:t>
            </a:r>
            <a:r>
              <a:rPr lang="pl-PL" sz="2000" dirty="0" smtClean="0">
                <a:solidFill>
                  <a:schemeClr val="tx1"/>
                </a:solidFill>
              </a:rPr>
              <a:t>wsch. </a:t>
            </a:r>
            <a:r>
              <a:rPr lang="pl-PL" sz="2000" dirty="0">
                <a:solidFill>
                  <a:schemeClr val="tx1"/>
                </a:solidFill>
              </a:rPr>
              <a:t>wybrzeżu zimnego prądu Labradorskiego znacząco obniża temperatury. </a:t>
            </a:r>
            <a:r>
              <a:rPr lang="pl-PL" sz="1600" dirty="0">
                <a:solidFill>
                  <a:schemeClr val="tx1"/>
                </a:solidFill>
              </a:rPr>
              <a:t>Obszary na podobnej szerokości geograficznej w Europie (np. w Polsce) mają znacznie wyższe temperatury </a:t>
            </a:r>
            <a:r>
              <a:rPr lang="pl-PL" sz="1600" dirty="0" smtClean="0">
                <a:solidFill>
                  <a:schemeClr val="tx1"/>
                </a:solidFill>
              </a:rPr>
              <a:t>miesięczne</a:t>
            </a: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- </a:t>
            </a:r>
            <a:r>
              <a:rPr lang="pl-PL" sz="1800" dirty="0" smtClean="0">
                <a:solidFill>
                  <a:schemeClr val="tx1"/>
                </a:solidFill>
              </a:rPr>
              <a:t>na zach. </a:t>
            </a:r>
            <a:r>
              <a:rPr lang="pl-PL" sz="1800" dirty="0">
                <a:solidFill>
                  <a:schemeClr val="tx1"/>
                </a:solidFill>
              </a:rPr>
              <a:t>ciepły prąd Alaski </a:t>
            </a:r>
            <a:r>
              <a:rPr lang="pl-PL" sz="1800" dirty="0" smtClean="0">
                <a:solidFill>
                  <a:schemeClr val="tx1"/>
                </a:solidFill>
              </a:rPr>
              <a:t>ociepla zach. </a:t>
            </a:r>
            <a:r>
              <a:rPr lang="pl-PL" sz="1800" dirty="0">
                <a:solidFill>
                  <a:schemeClr val="tx1"/>
                </a:solidFill>
              </a:rPr>
              <a:t>Kanadę, </a:t>
            </a:r>
            <a:r>
              <a:rPr lang="pl-PL" sz="1600" dirty="0">
                <a:solidFill>
                  <a:schemeClr val="tx1"/>
                </a:solidFill>
              </a:rPr>
              <a:t>ale ze względu na obecność gór </a:t>
            </a:r>
            <a:r>
              <a:rPr lang="pl-PL" sz="1800" dirty="0">
                <a:solidFill>
                  <a:schemeClr val="tx1"/>
                </a:solidFill>
              </a:rPr>
              <a:t>– wyłącznie strefę przybrzeżną.</a:t>
            </a: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852936"/>
            <a:ext cx="6777317" cy="2979693"/>
          </a:xfrm>
        </p:spPr>
        <p:txBody>
          <a:bodyPr/>
          <a:lstStyle/>
          <a:p>
            <a:pPr marL="68580" indent="0" algn="ctr">
              <a:buNone/>
            </a:pPr>
            <a:r>
              <a:rPr lang="pl-PL" sz="1600" u="sng" dirty="0">
                <a:solidFill>
                  <a:srgbClr val="000000"/>
                </a:solidFill>
                <a:latin typeface="Roboto"/>
              </a:rPr>
              <a:t>Porównanie klimatu na półwyspie Labrador i w północnej Polsce – niemal identyczne szerokości geograficzne. </a:t>
            </a:r>
            <a:endParaRPr lang="pl-PL" sz="1600" dirty="0">
              <a:solidFill>
                <a:srgbClr val="000000"/>
              </a:solidFill>
              <a:latin typeface="Roboto"/>
            </a:endParaRPr>
          </a:p>
          <a:p>
            <a:pPr marL="6858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4008"/>
            <a:ext cx="7200800" cy="29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1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78" y="4293096"/>
            <a:ext cx="278212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43608" y="764705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Drugim istotnym czynnikiem jest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układ rzeźby terenu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 zachodzie góry odcinają napływ ciepłego powietrza, z kolei brak bariery terenowej na północy, umożliwia swobodny przepływ 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Kanadę zimnego powietrza z nad bieguna północnego.</a:t>
            </a:r>
          </a:p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Tak trudne warunki klimatyczne niosą istotne skutki.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90% mieszkańców Kanady zajmuje obszar do 300 km od granicy z USA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a obszary północne są prawie w ogóle niezamieszkałe. Na znacznym obszarze pn. Kanady występuje </a:t>
            </a:r>
            <a:r>
              <a:rPr lang="pl-PL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zjawisko wiecznej zmarzliny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Ze względu na niskie temperatury, </a:t>
            </a:r>
          </a:p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widoczne są także skutki </a:t>
            </a:r>
          </a:p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pokryciu terenu przez  </a:t>
            </a:r>
          </a:p>
          <a:p>
            <a:pPr algn="just"/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potencjalną roślinność naturalną.</a:t>
            </a:r>
            <a:endParaRPr lang="pl-PL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2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6696862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Strefy roślinności w Kanadzie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geografia24.pl/wp-content/uploads/2019/02/Pokrycie-terenu-Kan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72816"/>
            <a:ext cx="80648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4360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Źródło: http://geography.name/wp-content/uploads/2016/12/868.jpg</a:t>
            </a:r>
          </a:p>
        </p:txBody>
      </p:sp>
    </p:spTree>
    <p:extLst>
      <p:ext uri="{BB962C8B-B14F-4D97-AF65-F5344CB8AC3E}">
        <p14:creationId xmlns:p14="http://schemas.microsoft.com/office/powerpoint/2010/main" val="320423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8065" y="476672"/>
            <a:ext cx="5184694" cy="72257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Strefy roślinności w Kanadzie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412776"/>
            <a:ext cx="7200916" cy="41044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Lasy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zajmują aż </a:t>
            </a: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35%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powierzchni kraju, głównie </a:t>
            </a:r>
            <a:endParaRPr lang="pl-P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środkową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część. Są to przede wszystkim </a:t>
            </a: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gęste lasy </a:t>
            </a: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iglaste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tajga. - 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części 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wsch. 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chłodniejszej, lasy 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sięgają do 52°N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pl-P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cieplejszym zachodzie, północna granica lasów sięga nawet za koło podbiegunowe (66°34’N). </a:t>
            </a:r>
            <a:endParaRPr lang="pl-P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Dalej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 północ teren jest przemarznięty i występuje jedynie uboga roślinność </a:t>
            </a: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tundry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Tylko w </a:t>
            </a:r>
            <a:r>
              <a:rPr lang="pl-PL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części centrum kraju, 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występują </a:t>
            </a:r>
            <a:r>
              <a:rPr lang="pl-PL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równiny </a:t>
            </a: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prerii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nadające się pod uprawę. Inne tereny zdatne dla rolnictwa znajdują się w części </a:t>
            </a:r>
            <a:r>
              <a:rPr lang="pl-PL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pd-wsch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nieopodal Wielkich Jezior. Obszary te stanowią zaledwie </a:t>
            </a:r>
            <a:r>
              <a:rPr lang="pl-PL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kraju, jednak dzięki olbrzymiej powierzchni kraju, jest to teren bardzo rozległy, dwukrotnie większy od powierzchni Polski.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445146" cy="14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1623814" cy="113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05245"/>
            <a:ext cx="1400435" cy="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7255</TotalTime>
  <Words>495</Words>
  <Application>Microsoft Office PowerPoint</Application>
  <PresentationFormat>Pokaz na ekranie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Austin</vt:lpstr>
      <vt:lpstr>Kanada</vt:lpstr>
      <vt:lpstr>Położenie  Kanady  na mapie  świata</vt:lpstr>
      <vt:lpstr>Podstawowe informacje o Kanadzie</vt:lpstr>
      <vt:lpstr>Warunki geograficzne Kanady</vt:lpstr>
      <vt:lpstr>Prezentacja programu PowerPoint</vt:lpstr>
      <vt:lpstr>Tak trudne warunki klimatyczne powodują: -  na wsch. wybrzeżu zimnego prądu Labradorskiego znacząco obniża temperatury. Obszary na podobnej szerokości geograficznej w Europie (np. w Polsce) mają znacznie wyższe temperatury miesięczne - na zach. ciepły prąd Alaski ociepla zach. Kanadę, ale ze względu na obecność gór – wyłącznie strefę przybrzeżną.</vt:lpstr>
      <vt:lpstr>Prezentacja programu PowerPoint</vt:lpstr>
      <vt:lpstr>Strefy roślinności w Kanadzie</vt:lpstr>
      <vt:lpstr>Strefy roślinności w Kanadzie</vt:lpstr>
      <vt:lpstr>Prezentacja programu PowerPoint</vt:lpstr>
      <vt:lpstr>Prezentacja programu PowerPoint</vt:lpstr>
      <vt:lpstr>Prezentacja programu PowerPoint</vt:lpstr>
      <vt:lpstr> Co warto wiedzieć o tym kraju?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Kanada</dc:title>
  <dc:creator>Ania</dc:creator>
  <cp:lastModifiedBy>Ania</cp:lastModifiedBy>
  <cp:revision>19</cp:revision>
  <dcterms:created xsi:type="dcterms:W3CDTF">2020-03-04T18:54:03Z</dcterms:created>
  <dcterms:modified xsi:type="dcterms:W3CDTF">2020-03-09T19:49:49Z</dcterms:modified>
</cp:coreProperties>
</file>