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3" r:id="rId6"/>
    <p:sldId id="269" r:id="rId7"/>
    <p:sldId id="270" r:id="rId8"/>
    <p:sldId id="272" r:id="rId9"/>
    <p:sldId id="260" r:id="rId10"/>
    <p:sldId id="261" r:id="rId11"/>
    <p:sldId id="259" r:id="rId12"/>
    <p:sldId id="265" r:id="rId13"/>
    <p:sldId id="266" r:id="rId14"/>
    <p:sldId id="267" r:id="rId15"/>
    <p:sldId id="271" r:id="rId16"/>
    <p:sldId id="262" r:id="rId17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39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155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4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541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4823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388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922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247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54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659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40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478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9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39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7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52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20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0CBDB3-6A32-4EBC-93A7-723478F3A157}" type="datetimeFigureOut">
              <a:rPr lang="sk-SK" smtClean="0"/>
              <a:t>11. 12. 2020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27BBFC-4E46-425F-9EDE-B221EB728F8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989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unicef.sk/skoly/skola-priatelska-k-det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unicef.sk/skoly/skola-priatelska-k-det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D417C-C118-42D8-A1E5-5E70ADFD1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933" y="2899830"/>
            <a:ext cx="6815669" cy="1515533"/>
          </a:xfrm>
        </p:spPr>
        <p:txBody>
          <a:bodyPr/>
          <a:lstStyle/>
          <a:p>
            <a:br>
              <a:rPr lang="sk-SK" dirty="0"/>
            </a:br>
            <a:br>
              <a:rPr lang="sk-SK" dirty="0"/>
            </a:br>
            <a:r>
              <a:rPr lang="sk-SK" dirty="0"/>
              <a:t>Program </a:t>
            </a:r>
            <a:br>
              <a:rPr lang="sk-SK" dirty="0"/>
            </a:br>
            <a:r>
              <a:rPr lang="sk-SK" b="1" dirty="0">
                <a:solidFill>
                  <a:srgbClr val="92D050"/>
                </a:solidFill>
              </a:rPr>
              <a:t>Škola priateľská </a:t>
            </a:r>
            <a:br>
              <a:rPr lang="sk-SK" b="1" dirty="0">
                <a:solidFill>
                  <a:srgbClr val="92D050"/>
                </a:solidFill>
              </a:rPr>
            </a:br>
            <a:r>
              <a:rPr lang="sk-SK" b="1" dirty="0">
                <a:solidFill>
                  <a:srgbClr val="92D050"/>
                </a:solidFill>
              </a:rPr>
              <a:t>k deťom</a:t>
            </a:r>
          </a:p>
        </p:txBody>
      </p:sp>
    </p:spTree>
    <p:extLst>
      <p:ext uri="{BB962C8B-B14F-4D97-AF65-F5344CB8AC3E}">
        <p14:creationId xmlns:p14="http://schemas.microsoft.com/office/powerpoint/2010/main" val="241169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E2D49-FC1B-4675-9352-741FBBEC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B0F0"/>
                </a:solidFill>
              </a:rPr>
              <a:t>UNICEF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F13367-B7C1-4821-824C-A825DB0A5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b="0" i="0" dirty="0">
                <a:solidFill>
                  <a:srgbClr val="212529"/>
                </a:solidFill>
                <a:effectLst/>
                <a:latin typeface="Montserrat"/>
              </a:rPr>
              <a:t>UNICEF patrí medzi organizácie OSN, má však špecifické postavenie. </a:t>
            </a:r>
          </a:p>
          <a:p>
            <a:pPr algn="just"/>
            <a:r>
              <a:rPr lang="sk-SK" dirty="0">
                <a:solidFill>
                  <a:srgbClr val="212529"/>
                </a:solidFill>
                <a:latin typeface="Montserrat"/>
              </a:rPr>
              <a:t>J</a:t>
            </a:r>
            <a:r>
              <a:rPr lang="sk-SK" b="0" i="0" dirty="0">
                <a:solidFill>
                  <a:srgbClr val="212529"/>
                </a:solidFill>
                <a:effectLst/>
                <a:latin typeface="Montserrat"/>
              </a:rPr>
              <a:t>e jediným fondom OSN, ktorý nie je financovaný zo strany OSN, nemá pridelenú pevnú rozpočtovú položku zo štátneho rozpočtu. </a:t>
            </a:r>
          </a:p>
          <a:p>
            <a:pPr algn="just"/>
            <a:r>
              <a:rPr lang="sk-SK" dirty="0">
                <a:solidFill>
                  <a:srgbClr val="212529"/>
                </a:solidFill>
                <a:latin typeface="Montserrat"/>
              </a:rPr>
              <a:t>Pomoc </a:t>
            </a:r>
            <a:r>
              <a:rPr lang="sk-SK" b="0" i="0" dirty="0">
                <a:solidFill>
                  <a:srgbClr val="212529"/>
                </a:solidFill>
                <a:effectLst/>
                <a:latin typeface="Montserrat"/>
              </a:rPr>
              <a:t>deťom v núdzi je úplne závislá od dobrovoľných príspevkov jednotlivcov, spoločností. </a:t>
            </a:r>
          </a:p>
          <a:p>
            <a:pPr algn="just"/>
            <a:r>
              <a:rPr lang="sk-SK" b="0" i="0" dirty="0">
                <a:solidFill>
                  <a:srgbClr val="212529"/>
                </a:solidFill>
                <a:effectLst/>
                <a:latin typeface="Montserrat"/>
              </a:rPr>
              <a:t>V roku 1965 získal Detský fond UNICEF </a:t>
            </a:r>
            <a:r>
              <a:rPr lang="sk-SK" b="1" i="0" dirty="0">
                <a:solidFill>
                  <a:srgbClr val="00B0F0"/>
                </a:solidFill>
                <a:effectLst/>
                <a:latin typeface="Montserrat"/>
              </a:rPr>
              <a:t>Nobelovu cenu mieru </a:t>
            </a:r>
            <a:r>
              <a:rPr lang="sk-SK" b="0" i="0" dirty="0">
                <a:solidFill>
                  <a:srgbClr val="212529"/>
                </a:solidFill>
                <a:effectLst/>
                <a:latin typeface="Montserrat"/>
              </a:rPr>
              <a:t>za milióny zachránených detských životov a za propagáciu bratstva medzi národmi.</a:t>
            </a:r>
          </a:p>
          <a:p>
            <a:pPr algn="just"/>
            <a:endParaRPr lang="sk-SK" b="0" i="0" dirty="0">
              <a:solidFill>
                <a:srgbClr val="212529"/>
              </a:solidFill>
              <a:effectLst/>
              <a:latin typeface="Neue Einstellung"/>
            </a:endParaRPr>
          </a:p>
          <a:p>
            <a:endParaRPr lang="sk-SK" dirty="0"/>
          </a:p>
        </p:txBody>
      </p:sp>
      <p:pic>
        <p:nvPicPr>
          <p:cNvPr id="4098" name="Picture 2" descr="UNICEF - podporte cielenú rozvojovú pomoc | Zlavomat.sk">
            <a:extLst>
              <a:ext uri="{FF2B5EF4-FFF2-40B4-BE49-F238E27FC236}">
                <a16:creationId xmlns:a16="http://schemas.microsoft.com/office/drawing/2014/main" id="{7294EB3A-738B-4B91-B6B3-0A9660B6C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577" y="745725"/>
            <a:ext cx="3479698" cy="1607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1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AD7C9-D0F0-4423-AAA3-76BA8C8B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B0F0"/>
                </a:solidFill>
              </a:rPr>
              <a:t>UNICEF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A3A667-FD6D-4F89-916F-6319F97EF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220" y="2583564"/>
            <a:ext cx="9682579" cy="355978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sk-SK" sz="2800" b="1" i="0" dirty="0">
                <a:solidFill>
                  <a:srgbClr val="00B0F0"/>
                </a:solidFill>
                <a:effectLst/>
                <a:latin typeface="Montserrat"/>
              </a:rPr>
              <a:t>Slovenská nadácia pre UNICEF </a:t>
            </a:r>
            <a:r>
              <a:rPr lang="sk-SK" sz="2800" b="0" i="0" dirty="0">
                <a:solidFill>
                  <a:srgbClr val="212529"/>
                </a:solidFill>
                <a:effectLst/>
                <a:latin typeface="Montserrat"/>
              </a:rPr>
              <a:t>je jedným z 36 národných výborov UNICEF, ktorých hlavnou úlohou je získavanie zdrojov pre potreby programových krajín.</a:t>
            </a:r>
          </a:p>
          <a:p>
            <a:pPr algn="just"/>
            <a:r>
              <a:rPr lang="sk-SK" sz="2800" b="1" i="0" dirty="0">
                <a:solidFill>
                  <a:srgbClr val="00B0F0"/>
                </a:solidFill>
                <a:effectLst/>
                <a:latin typeface="Montserrat"/>
              </a:rPr>
              <a:t>Detský fond OSN </a:t>
            </a:r>
            <a:r>
              <a:rPr lang="sk-SK" sz="2800" b="0" i="0" dirty="0">
                <a:solidFill>
                  <a:srgbClr val="212529"/>
                </a:solidFill>
                <a:effectLst/>
                <a:latin typeface="Montserrat"/>
              </a:rPr>
              <a:t>(UNICEF) je celosvetová organizácia, ktorá sa zameriava           na dlhodobú pomoc deťom, ktorá je systematická. V súčasnosti má svoje zastúpenie vo viac ako 190 krajinách a teritóriách sveta, pričom v 155 z nich priamo realizuje svoje programy pomoci deťom. </a:t>
            </a:r>
          </a:p>
          <a:p>
            <a:pPr algn="just"/>
            <a:r>
              <a:rPr lang="sk-SK" sz="2800" dirty="0">
                <a:solidFill>
                  <a:srgbClr val="212529"/>
                </a:solidFill>
                <a:latin typeface="Montserrat"/>
              </a:rPr>
              <a:t>Cieľom </a:t>
            </a:r>
            <a:r>
              <a:rPr lang="sk-SK" sz="2800" b="0" i="0" dirty="0">
                <a:solidFill>
                  <a:srgbClr val="212529"/>
                </a:solidFill>
                <a:effectLst/>
                <a:latin typeface="Montserrat"/>
              </a:rPr>
              <a:t>je prispieť k tomu, aby mohli najviac ohrozené deti kdekoľvek vo svete prežiť, boli zdravé, mali zabezpečenú výživu, prístup k pitnej vode, základné vzdelanie, ochranu pred násilím, príležitosť naplniť v živote svoj potenciál.</a:t>
            </a:r>
          </a:p>
        </p:txBody>
      </p:sp>
    </p:spTree>
    <p:extLst>
      <p:ext uri="{BB962C8B-B14F-4D97-AF65-F5344CB8AC3E}">
        <p14:creationId xmlns:p14="http://schemas.microsoft.com/office/powerpoint/2010/main" val="55125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FB318-C673-4D18-A6E4-634EFBF7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B0F0"/>
                </a:solidFill>
              </a:rPr>
              <a:t>Pomoc vo svete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79F62E-E75A-4DEE-8BEC-4A7FB6E71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b="0" i="0" dirty="0">
                <a:solidFill>
                  <a:schemeClr val="tx1"/>
                </a:solidFill>
                <a:effectLst/>
                <a:latin typeface="Neue Einstellung"/>
              </a:rPr>
              <a:t>Programové úsilie UNICEF je zamerané na pomoc deťom vo všetkých oblastiach, ktoré negatívne ovplyvňujú kvalitu ich života a rozvoj ich potenciálu - na zdravie detí, výživu, prístup k nezávadnej vode, hygienu, prevenciu a liečbu AIDS, vzdelávanie a ochranu detí pred týraním a zneužívaním akéhokoľvek druhu.</a:t>
            </a:r>
          </a:p>
          <a:p>
            <a:r>
              <a:rPr lang="sk-SK" sz="2400" b="1" i="0" dirty="0">
                <a:solidFill>
                  <a:srgbClr val="212529"/>
                </a:solidFill>
                <a:effectLst/>
                <a:latin typeface="Montserrat"/>
              </a:rPr>
              <a:t>Za viac ako 70 rokov svojej existencie pomohol UNICEF </a:t>
            </a:r>
          </a:p>
          <a:p>
            <a:pPr marL="0" indent="0">
              <a:buNone/>
            </a:pPr>
            <a:r>
              <a:rPr lang="sk-SK" b="1" dirty="0">
                <a:solidFill>
                  <a:srgbClr val="212529"/>
                </a:solidFill>
                <a:latin typeface="Montserrat"/>
              </a:rPr>
              <a:t>    za</a:t>
            </a:r>
            <a:r>
              <a:rPr lang="sk-SK" sz="2400" b="1" i="0" dirty="0">
                <a:solidFill>
                  <a:srgbClr val="212529"/>
                </a:solidFill>
                <a:effectLst/>
                <a:latin typeface="Montserrat"/>
              </a:rPr>
              <a:t>chrániť a zlepšiť životy stoviek miliónov detí</a:t>
            </a:r>
            <a:r>
              <a:rPr lang="sk-SK" sz="2400" b="0" i="0" dirty="0">
                <a:solidFill>
                  <a:srgbClr val="212529"/>
                </a:solidFill>
                <a:effectLst/>
                <a:latin typeface="Montserrat"/>
              </a:rPr>
              <a:t>.</a:t>
            </a:r>
          </a:p>
          <a:p>
            <a:pPr algn="just"/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7172" name="Picture 4" descr="Darčeky | UNICEF Slovensko">
            <a:extLst>
              <a:ext uri="{FF2B5EF4-FFF2-40B4-BE49-F238E27FC236}">
                <a16:creationId xmlns:a16="http://schemas.microsoft.com/office/drawing/2014/main" id="{49C167F4-17BC-46EF-857B-50F668540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01"/>
          <a:stretch/>
        </p:blipFill>
        <p:spPr bwMode="auto">
          <a:xfrm>
            <a:off x="8708995" y="4456590"/>
            <a:ext cx="2716566" cy="1619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6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039F4-1F65-4D2B-8AB3-C1662FB4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B0F0"/>
                </a:solidFill>
              </a:rPr>
              <a:t>Aby prežili tí najmenší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640F17-CA22-461F-A301-FDB1DF985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b="0" i="0" dirty="0">
                <a:solidFill>
                  <a:srgbClr val="212529"/>
                </a:solidFill>
                <a:effectLst/>
                <a:latin typeface="Montserrat"/>
              </a:rPr>
              <a:t>Cieľom projektov UNICEF zameraných na prežitie najmenších detí je zabezpečiť pre tieto deti dobrý štart do života - zdravotnú starostlivosť vrátane očkovania, dostatočnú výživu, monitoring rastu detí, pitnú vodu,  riadnu registráciu pri narodení, ochranu pred násilím a zneužívaním.</a:t>
            </a:r>
          </a:p>
          <a:p>
            <a:pPr marL="0" indent="0" algn="just">
              <a:buNone/>
            </a:pPr>
            <a:endParaRPr lang="sk-SK" b="0" i="0" dirty="0">
              <a:solidFill>
                <a:srgbClr val="212529"/>
              </a:solidFill>
              <a:effectLst/>
              <a:latin typeface="Neue Einstellung"/>
            </a:endParaRP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EC2155A-3790-4E65-A410-4B6984577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1" t="25417" r="14141" b="37361"/>
          <a:stretch/>
        </p:blipFill>
        <p:spPr>
          <a:xfrm rot="10800000" flipV="1">
            <a:off x="5855261" y="4350059"/>
            <a:ext cx="5317562" cy="152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097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FF6CB-9A1E-4378-92FD-E457BAA7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B0F0"/>
                </a:solidFill>
              </a:rPr>
              <a:t>Základné vzdelanie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6971924-5839-4ACD-AE98-4EBA244DC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sk-SK" sz="2900" b="0" i="0" dirty="0">
                <a:solidFill>
                  <a:srgbClr val="212529"/>
                </a:solidFill>
                <a:effectLst/>
                <a:latin typeface="Neue Einstellung"/>
              </a:rPr>
              <a:t>Na svete ešte stále nemôže chodiť do školy viac ako 58 miliónov detí (9 % svetovej detskej populácie). V subsaharskej Afrike je právo na vzdelanie odopreté každému štvrtému dieťaťu.</a:t>
            </a:r>
          </a:p>
          <a:p>
            <a:pPr algn="just"/>
            <a:r>
              <a:rPr lang="sk-SK" sz="2900" b="0" i="0" dirty="0">
                <a:solidFill>
                  <a:srgbClr val="212529"/>
                </a:solidFill>
                <a:effectLst/>
                <a:latin typeface="Neue Einstellung"/>
              </a:rPr>
              <a:t>UNICEF na podporu dostupnosti vzdelania v mnohých krajinách rozvíja projekty tzv. Škôl priateľských k deťom, ktoré umožňujú deťom získať základné vzdelanie a vedomosti potrebné pre kvalitnejší život. Tieto školy  sú vybavené pitnou vodou a oddelenými toaletami, neplatí sa školné a uniforma nie je povinnosťou. </a:t>
            </a:r>
          </a:p>
          <a:p>
            <a:pPr algn="just"/>
            <a:r>
              <a:rPr lang="sk-SK" sz="2900" b="0" i="0" dirty="0">
                <a:solidFill>
                  <a:srgbClr val="212529"/>
                </a:solidFill>
                <a:effectLst/>
                <a:latin typeface="Neue Einstellung"/>
              </a:rPr>
              <a:t>Hlavnou myšlienkou projektu je aktívne zapojenie celej komunity. </a:t>
            </a:r>
          </a:p>
          <a:p>
            <a:pPr algn="just"/>
            <a:r>
              <a:rPr lang="sk-SK" sz="2900" b="0" i="0" dirty="0">
                <a:solidFill>
                  <a:srgbClr val="212529"/>
                </a:solidFill>
                <a:effectLst/>
                <a:latin typeface="Neue Einstellung"/>
              </a:rPr>
              <a:t>UNICEF tiež zaisťuje prípravu učiteľov a vybavenie škôl jednoduchým nábytkom i učebnými pomôckami.</a:t>
            </a:r>
          </a:p>
          <a:p>
            <a:endParaRPr lang="sk-SK" dirty="0"/>
          </a:p>
        </p:txBody>
      </p:sp>
      <p:pic>
        <p:nvPicPr>
          <p:cNvPr id="9218" name="Picture 2" descr="UNICEF školské pomôcky! Podporte vzdelávanie v rozvojových krajinách. |  Zlavomat.sk">
            <a:extLst>
              <a:ext uri="{FF2B5EF4-FFF2-40B4-BE49-F238E27FC236}">
                <a16:creationId xmlns:a16="http://schemas.microsoft.com/office/drawing/2014/main" id="{AA1E03D7-2C7E-4C11-B3D4-831D773AF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40" y="825623"/>
            <a:ext cx="2396967" cy="1460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8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C4FB7-C15D-4E44-9117-EC0F1909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B0F0"/>
                </a:solidFill>
              </a:rPr>
              <a:t>JUNIOR ambasádori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E357CD-3B14-4D3D-8A43-B5A7CA83E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dirty="0">
                <a:solidFill>
                  <a:srgbClr val="212529"/>
                </a:solidFill>
                <a:latin typeface="Neue Einstellung"/>
              </a:rPr>
              <a:t>UNICEF spolupracuje s mladými ľuďmi vo veku  </a:t>
            </a:r>
            <a:r>
              <a:rPr lang="sk-SK" b="0" i="0" dirty="0">
                <a:solidFill>
                  <a:srgbClr val="212529"/>
                </a:solidFill>
                <a:effectLst/>
                <a:latin typeface="Neue Einstellung"/>
              </a:rPr>
              <a:t>16 - 20 rokov, ktorí môžu vďaka spolupráci s UNICEFOM  využiť svoj talent, vedomosti a potenciál na pomoc deťom, ktoré sa ocitli v núdzi.</a:t>
            </a:r>
          </a:p>
          <a:p>
            <a:pPr algn="just"/>
            <a:r>
              <a:rPr lang="sk-SK" b="0" i="0" dirty="0">
                <a:solidFill>
                  <a:srgbClr val="212529"/>
                </a:solidFill>
                <a:effectLst/>
                <a:latin typeface="Neue Einstellung"/>
              </a:rPr>
              <a:t>Slovenská nadácia pre UNICEF dlhodobo spolupracuje s dobrovoľníkmi        z celého Slovenska. Ich pomoc je UNICEF neoceniteľná, títo dobrovoľníci pomáhajú v rôznych oblastiach a majú veľkú zásluhu na úspechoch mnohých podujatí a zbierok.  </a:t>
            </a:r>
          </a:p>
        </p:txBody>
      </p:sp>
      <p:pic>
        <p:nvPicPr>
          <p:cNvPr id="10244" name="Picture 4" descr="Založenie detského fondu UNICEF | Magistra História">
            <a:extLst>
              <a:ext uri="{FF2B5EF4-FFF2-40B4-BE49-F238E27FC236}">
                <a16:creationId xmlns:a16="http://schemas.microsoft.com/office/drawing/2014/main" id="{762B7848-E95E-44B4-A09A-D0D5F8F3C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20" y="4989250"/>
            <a:ext cx="2752077" cy="1157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29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88900-A143-4BEE-BF49-F899CF70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b="1" u="sng" dirty="0">
                <a:solidFill>
                  <a:srgbClr val="00B0F0"/>
                </a:solidFill>
                <a:latin typeface="Montserrat"/>
              </a:rPr>
              <a:t>www.unicef.sk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2FE885-FE47-4F13-8C27-304E5EF0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0" i="0" dirty="0">
                <a:solidFill>
                  <a:srgbClr val="000000"/>
                </a:solidFill>
                <a:effectLst/>
                <a:latin typeface="Montserrat"/>
              </a:rPr>
              <a:t>Sekciu Škola priateľská k deťom i jednotlivé kritériá si môžete pozrieť priamo na oficiálnej stránke </a:t>
            </a:r>
            <a:r>
              <a:rPr lang="sk-SK" b="1" i="0" u="sng" dirty="0">
                <a:solidFill>
                  <a:srgbClr val="004778"/>
                </a:solidFill>
                <a:effectLst/>
                <a:latin typeface="Montserrat"/>
                <a:hlinkClick r:id="rId2"/>
              </a:rPr>
              <a:t>UNICEF</a:t>
            </a:r>
            <a:r>
              <a:rPr lang="sk-SK" b="0" i="0" dirty="0">
                <a:solidFill>
                  <a:srgbClr val="000000"/>
                </a:solidFill>
                <a:effectLst/>
                <a:latin typeface="Montserrat"/>
              </a:rPr>
              <a:t> pre Slovensko:</a:t>
            </a:r>
          </a:p>
          <a:p>
            <a:pPr marL="0" indent="0">
              <a:buNone/>
            </a:pPr>
            <a:r>
              <a:rPr lang="sk-SK" dirty="0">
                <a:solidFill>
                  <a:srgbClr val="000000"/>
                </a:solidFill>
                <a:latin typeface="Montserrat"/>
              </a:rPr>
              <a:t> </a:t>
            </a:r>
            <a:endParaRPr lang="sk-SK" b="0" i="0" dirty="0">
              <a:solidFill>
                <a:srgbClr val="000000"/>
              </a:solidFill>
              <a:effectLst/>
              <a:latin typeface="Montserrat"/>
            </a:endParaRPr>
          </a:p>
          <a:p>
            <a:endParaRPr lang="sk-SK" b="0" i="0" dirty="0">
              <a:solidFill>
                <a:srgbClr val="000000"/>
              </a:solidFill>
              <a:effectLst/>
              <a:latin typeface="Montserrat"/>
            </a:endParaRPr>
          </a:p>
          <a:p>
            <a:pPr marL="0" indent="0">
              <a:buNone/>
            </a:pPr>
            <a:r>
              <a:rPr lang="sk-SK" dirty="0">
                <a:solidFill>
                  <a:srgbClr val="000000"/>
                </a:solidFill>
                <a:latin typeface="Montserrat"/>
              </a:rPr>
              <a:t>                                                  </a:t>
            </a:r>
            <a:endParaRPr lang="sk-SK" dirty="0"/>
          </a:p>
        </p:txBody>
      </p:sp>
      <p:pic>
        <p:nvPicPr>
          <p:cNvPr id="8194" name="Picture 2" descr="Explore careers at UNICEF | UNICEF Careers">
            <a:extLst>
              <a:ext uri="{FF2B5EF4-FFF2-40B4-BE49-F238E27FC236}">
                <a16:creationId xmlns:a16="http://schemas.microsoft.com/office/drawing/2014/main" id="{A875B2D2-C0E0-4676-89F2-B80366CE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16" y="3516252"/>
            <a:ext cx="3230223" cy="2149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1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16F251-CE74-41F7-A50C-408A4E122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B0F0"/>
                </a:solidFill>
              </a:rPr>
              <a:t>Čo je program ŠPD?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F5ADC3F-DD90-431D-A7A1-DEC4D044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b="0" i="0" dirty="0">
                <a:solidFill>
                  <a:srgbClr val="000000"/>
                </a:solidFill>
                <a:effectLst/>
                <a:latin typeface="Montserrat"/>
              </a:rPr>
              <a:t>Je to program, ktorý je globálnou iniciatívou Detského fondu </a:t>
            </a:r>
            <a:r>
              <a:rPr lang="sk-SK" b="1" i="0" u="sng" dirty="0">
                <a:solidFill>
                  <a:srgbClr val="92D050"/>
                </a:solidFill>
                <a:effectLst/>
                <a:latin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UNICEF</a:t>
            </a:r>
            <a:r>
              <a:rPr lang="sk-SK" b="0" i="0" dirty="0">
                <a:solidFill>
                  <a:srgbClr val="92D050"/>
                </a:solidFill>
                <a:effectLst/>
                <a:latin typeface="Montserrat"/>
              </a:rPr>
              <a:t>.</a:t>
            </a:r>
          </a:p>
          <a:p>
            <a:pPr algn="just"/>
            <a:r>
              <a:rPr lang="sk-SK" b="0" i="0" dirty="0">
                <a:solidFill>
                  <a:srgbClr val="000000"/>
                </a:solidFill>
                <a:effectLst/>
                <a:latin typeface="Montserrat"/>
              </a:rPr>
              <a:t>Cieľom je vytvárať prostredie priateľské k deťom v školách a školských zariadeniach a zároveň uplatňovať Dohovor o právach dieťaťa. </a:t>
            </a:r>
          </a:p>
          <a:p>
            <a:pPr algn="just"/>
            <a:r>
              <a:rPr lang="sk-SK" b="0" i="0" dirty="0">
                <a:solidFill>
                  <a:srgbClr val="000000"/>
                </a:solidFill>
                <a:effectLst/>
                <a:latin typeface="Montserrat"/>
              </a:rPr>
              <a:t>Tento program pomocou stanovených kritérií vzdeláva a vychováva                          k uplatňovaniu práv dieťaťa celé kolektívy škôl </a:t>
            </a:r>
            <a:r>
              <a:rPr lang="sk-SK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–</a:t>
            </a:r>
            <a:r>
              <a:rPr lang="sk-SK" b="0" i="0" dirty="0">
                <a:solidFill>
                  <a:srgbClr val="000000"/>
                </a:solidFill>
                <a:effectLst/>
                <a:latin typeface="Montserrat"/>
              </a:rPr>
              <a:t> žiakov, pedagogický i nepedagogický personál škôl, rodičov. </a:t>
            </a:r>
          </a:p>
          <a:p>
            <a:pPr algn="just"/>
            <a:r>
              <a:rPr lang="sk-SK" dirty="0">
                <a:solidFill>
                  <a:srgbClr val="000000"/>
                </a:solidFill>
                <a:latin typeface="Montserrat"/>
              </a:rPr>
              <a:t>Podstatným prvkom tohto programu je </a:t>
            </a:r>
            <a:r>
              <a:rPr lang="sk-SK" b="0" i="0" dirty="0">
                <a:solidFill>
                  <a:srgbClr val="000000"/>
                </a:solidFill>
                <a:effectLst/>
                <a:latin typeface="Montserrat"/>
              </a:rPr>
              <a:t>plnohodnotná </a:t>
            </a:r>
            <a:r>
              <a:rPr lang="sk-SK" b="1" i="0" dirty="0">
                <a:solidFill>
                  <a:srgbClr val="00B0F0"/>
                </a:solidFill>
                <a:effectLst/>
                <a:latin typeface="Montserrat"/>
              </a:rPr>
              <a:t>spoluúčasť detí                 </a:t>
            </a:r>
            <a:r>
              <a:rPr lang="sk-SK" b="0" i="0" dirty="0">
                <a:solidFill>
                  <a:srgbClr val="000000"/>
                </a:solidFill>
                <a:effectLst/>
                <a:latin typeface="Montserrat"/>
              </a:rPr>
              <a:t>na chode školy.</a:t>
            </a:r>
          </a:p>
          <a:p>
            <a:pPr marL="0" indent="0" algn="l">
              <a:buNone/>
            </a:pPr>
            <a:endParaRPr lang="sk-SK" dirty="0"/>
          </a:p>
        </p:txBody>
      </p:sp>
      <p:pic>
        <p:nvPicPr>
          <p:cNvPr id="2050" name="Picture 2" descr="UNICEF - Žiacka školská rada ZŠ Výčapy-Opatovce">
            <a:extLst>
              <a:ext uri="{FF2B5EF4-FFF2-40B4-BE49-F238E27FC236}">
                <a16:creationId xmlns:a16="http://schemas.microsoft.com/office/drawing/2014/main" id="{733387DD-3195-43B7-A334-8766F2140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775" y="809625"/>
            <a:ext cx="1192172" cy="14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81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C04AC-72F5-4CE7-938D-5F4CB81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B0F0"/>
                </a:solidFill>
              </a:rPr>
              <a:t>CIELE  PROGRAMU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E13D06-560C-4C01-ACF4-DFB3D2EC2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3968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k-SK" sz="2600" b="0" i="0" dirty="0">
                <a:solidFill>
                  <a:srgbClr val="000000"/>
                </a:solidFill>
                <a:effectLst/>
                <a:latin typeface="Montserrat"/>
              </a:rPr>
              <a:t>Cieľom programu je vytvoriť v školách také prostredie, v ktorom sa každé dieťa cíti bezpečne, dobre, sebaisto, do ktorého chodí s radosťou.</a:t>
            </a:r>
          </a:p>
          <a:p>
            <a:pPr algn="just"/>
            <a:r>
              <a:rPr lang="sk-SK" sz="2600" b="0" i="0" dirty="0">
                <a:solidFill>
                  <a:srgbClr val="000000"/>
                </a:solidFill>
                <a:effectLst/>
                <a:latin typeface="Montserrat"/>
              </a:rPr>
              <a:t>Pre žiakov je tak vytváraný priestor pre aktívnu participáciu. Môžu vyjadriť svoje názory, učia sa preberať zodpovednosť za mnohé aktivity, pričom sa navzájom učia tolerancii, svojim právam, zodpovednosti voči druhým. </a:t>
            </a:r>
          </a:p>
          <a:p>
            <a:pPr algn="just"/>
            <a:r>
              <a:rPr lang="sk-SK" sz="2600" b="0" i="0" dirty="0">
                <a:solidFill>
                  <a:srgbClr val="000000"/>
                </a:solidFill>
                <a:effectLst/>
                <a:latin typeface="Montserrat"/>
              </a:rPr>
              <a:t>Práve samotné deti zohrávajú aktívnu úlohu vo vytváraní prostredia priateľského k deťom.</a:t>
            </a:r>
          </a:p>
          <a:p>
            <a:pPr algn="just"/>
            <a:r>
              <a:rPr lang="sk-SK" sz="2600" b="0" i="0" dirty="0">
                <a:solidFill>
                  <a:srgbClr val="000000"/>
                </a:solidFill>
                <a:effectLst/>
                <a:latin typeface="Montserrat"/>
              </a:rPr>
              <a:t>Cestou uvedomovania si vlastných práv i práv ostatných môžu deti meniť svoje okolie k lepšiemu.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827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496C1-B69F-459C-B880-10C6AD43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sk-SK" b="1" dirty="0">
                <a:solidFill>
                  <a:srgbClr val="00B0F0"/>
                </a:solidFill>
              </a:rPr>
              <a:t>Kritériá programu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EC0359-D935-4D37-8F2A-E5DC9AE8C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751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sk-SK" sz="9600" dirty="0">
                <a:solidFill>
                  <a:schemeClr val="tx1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Realizácia vzdelávacích aktivít podľa vlastného výberu pre minimálne 40 detí do konca aktuálneho školského roka.</a:t>
            </a:r>
            <a:endParaRPr lang="sk-SK" sz="9600" dirty="0">
              <a:solidFill>
                <a:schemeClr val="tx1"/>
              </a:solidFill>
              <a:effectLst/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9600" dirty="0">
                <a:solidFill>
                  <a:schemeClr val="tx1"/>
                </a:solidFill>
                <a:effectLst/>
                <a:latin typeface="Montserrat"/>
              </a:rPr>
              <a:t>Zapojenie do </a:t>
            </a:r>
            <a:r>
              <a:rPr lang="sk-SK" sz="9600" dirty="0">
                <a:solidFill>
                  <a:schemeClr val="tx1"/>
                </a:solidFill>
                <a:latin typeface="Montserrat"/>
                <a:cs typeface="Times New Roman" panose="02020603050405020304" pitchFamily="18" charset="0"/>
              </a:rPr>
              <a:t>aspoň jednej </a:t>
            </a:r>
            <a:r>
              <a:rPr lang="sk-SK" sz="9600" dirty="0" err="1">
                <a:solidFill>
                  <a:schemeClr val="tx1"/>
                </a:solidFill>
                <a:latin typeface="Montserrat"/>
                <a:cs typeface="Times New Roman" panose="02020603050405020304" pitchFamily="18" charset="0"/>
              </a:rPr>
              <a:t>fundraisingovej</a:t>
            </a:r>
            <a:r>
              <a:rPr lang="sk-SK" sz="9600" dirty="0">
                <a:solidFill>
                  <a:schemeClr val="tx1"/>
                </a:solidFill>
                <a:latin typeface="Montserrat"/>
                <a:cs typeface="Times New Roman" panose="02020603050405020304" pitchFamily="18" charset="0"/>
              </a:rPr>
              <a:t> kampane Slovenskej nadácie pre UNICEF.</a:t>
            </a:r>
            <a:endParaRPr lang="sk-SK" sz="9600" dirty="0">
              <a:solidFill>
                <a:schemeClr val="tx1"/>
              </a:solidFill>
              <a:effectLst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sk-SK" sz="9600" dirty="0">
                <a:solidFill>
                  <a:schemeClr val="tx1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Vyplnenie </a:t>
            </a:r>
            <a:r>
              <a:rPr lang="sk-SK" sz="9600" dirty="0" err="1">
                <a:solidFill>
                  <a:schemeClr val="tx1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evaluačného</a:t>
            </a:r>
            <a:r>
              <a:rPr lang="sk-SK" sz="9600" dirty="0">
                <a:solidFill>
                  <a:schemeClr val="tx1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formulára , </a:t>
            </a:r>
            <a:r>
              <a:rPr lang="sk-SK" sz="9600" dirty="0">
                <a:solidFill>
                  <a:schemeClr val="tx1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ktorý </a:t>
            </a:r>
            <a:r>
              <a:rPr lang="sk-SK" sz="9600" dirty="0">
                <a:solidFill>
                  <a:srgbClr val="212529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bude škole zaslaný v 2. polroku. </a:t>
            </a:r>
            <a:endParaRPr lang="sk-SK" sz="9600" dirty="0">
              <a:effectLst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9600" dirty="0">
                <a:solidFill>
                  <a:srgbClr val="000000"/>
                </a:solidFill>
                <a:effectLst/>
                <a:latin typeface="Montserrat"/>
              </a:rPr>
              <a:t>Vytvorenie nástenky venovanej právam detí, Linke detskej istoty a spolupráci s UNICEF.</a:t>
            </a:r>
          </a:p>
          <a:p>
            <a:r>
              <a:rPr lang="sk-SK" sz="9600" dirty="0">
                <a:solidFill>
                  <a:srgbClr val="000000"/>
                </a:solidFill>
                <a:effectLst/>
                <a:latin typeface="Montserrat"/>
              </a:rPr>
              <a:t>Začlenenie práv detí do ŠVP. </a:t>
            </a:r>
          </a:p>
          <a:p>
            <a:r>
              <a:rPr lang="sk-SK" sz="9600" dirty="0">
                <a:solidFill>
                  <a:srgbClr val="000000"/>
                </a:solidFill>
                <a:effectLst/>
                <a:latin typeface="Montserrat"/>
              </a:rPr>
              <a:t>Participácia detí na chode školy.</a:t>
            </a:r>
            <a:br>
              <a:rPr lang="sk-SK" sz="9600" b="1" dirty="0">
                <a:solidFill>
                  <a:srgbClr val="000000"/>
                </a:solidFill>
                <a:effectLst/>
                <a:latin typeface="Montserrat"/>
              </a:rPr>
            </a:br>
            <a:endParaRPr lang="sk-SK" sz="9600" b="1" dirty="0">
              <a:solidFill>
                <a:srgbClr val="000000"/>
              </a:solidFill>
              <a:effectLst/>
              <a:latin typeface="Montserrat"/>
            </a:endParaRPr>
          </a:p>
          <a:p>
            <a:pPr marL="0" indent="0" algn="l">
              <a:buNone/>
            </a:pPr>
            <a:br>
              <a:rPr lang="sk-SK" sz="8000" b="1" dirty="0">
                <a:solidFill>
                  <a:srgbClr val="000000"/>
                </a:solidFill>
                <a:effectLst/>
                <a:latin typeface="Montserrat"/>
              </a:rPr>
            </a:br>
            <a:r>
              <a:rPr lang="sk-SK" sz="8000" b="0" i="0" dirty="0">
                <a:solidFill>
                  <a:srgbClr val="000000"/>
                </a:solidFill>
                <a:effectLst/>
                <a:latin typeface="Montserrat"/>
              </a:rPr>
              <a:t> 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531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63315-96D2-452D-BAFF-338E9B8E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00B0F0"/>
                </a:solidFill>
              </a:rPr>
              <a:t>Tituly, ktoré sme už získali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0A8579E-3226-49FF-AF96-B3BF5D4237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33" y="2506347"/>
            <a:ext cx="3716692" cy="3661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9A21F08-395C-4B32-867E-7E138615EDA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1"/>
          <a:stretch/>
        </p:blipFill>
        <p:spPr bwMode="auto">
          <a:xfrm>
            <a:off x="6365289" y="2506347"/>
            <a:ext cx="3837631" cy="3661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266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89CDD-5D67-47CA-B8DE-49CEC2F3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0" i="0" dirty="0">
                <a:solidFill>
                  <a:srgbClr val="00B0F0"/>
                </a:solidFill>
                <a:effectLst/>
                <a:latin typeface="Neue Einstellung"/>
              </a:rPr>
              <a:t>ŠKOLA PRIATEĽSKÁ K DEŤOM 2020/2021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8E126C5-9CFB-4C50-BFCE-8D10EF2D0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>
                <a:solidFill>
                  <a:srgbClr val="212529"/>
                </a:solidFill>
                <a:latin typeface="Montserrat"/>
              </a:rPr>
              <a:t>T</a:t>
            </a:r>
            <a:r>
              <a:rPr lang="sk-SK" b="0" i="0" dirty="0">
                <a:solidFill>
                  <a:srgbClr val="212529"/>
                </a:solidFill>
                <a:effectLst/>
                <a:latin typeface="Montserrat"/>
              </a:rPr>
              <a:t>ento ročník programu ŠPD je ovplyvnený pandémiou COVID-19, bude preto flexibilnejší a jednotlivé aktivity bude možné realizovať aj v prípade opätovného prechodu na on-line vyučovanie. </a:t>
            </a:r>
          </a:p>
          <a:p>
            <a:pPr marL="0" indent="0" algn="just">
              <a:buNone/>
            </a:pPr>
            <a:endParaRPr lang="sk-SK" b="0" i="0" dirty="0">
              <a:solidFill>
                <a:srgbClr val="212529"/>
              </a:solidFill>
              <a:effectLst/>
              <a:latin typeface="Montserrat"/>
            </a:endParaRPr>
          </a:p>
          <a:p>
            <a:pPr algn="just"/>
            <a:endParaRPr lang="sk-SK" b="0" i="0" dirty="0">
              <a:solidFill>
                <a:srgbClr val="212529"/>
              </a:solidFill>
              <a:effectLst/>
              <a:latin typeface="Neue Einstellung"/>
            </a:endParaRPr>
          </a:p>
          <a:p>
            <a:endParaRPr lang="sk-SK" dirty="0"/>
          </a:p>
        </p:txBody>
      </p:sp>
      <p:pic>
        <p:nvPicPr>
          <p:cNvPr id="6148" name="Picture 4" descr="PinkHarmony | Unicef - Škola priateľská k deťom - PinkHarmony">
            <a:extLst>
              <a:ext uri="{FF2B5EF4-FFF2-40B4-BE49-F238E27FC236}">
                <a16:creationId xmlns:a16="http://schemas.microsoft.com/office/drawing/2014/main" id="{83C80F1D-08F8-4C46-8008-E7CFD0C52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62"/>
          <a:stretch/>
        </p:blipFill>
        <p:spPr bwMode="auto">
          <a:xfrm>
            <a:off x="6539356" y="4021584"/>
            <a:ext cx="4728647" cy="1978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0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96BFD-94F4-4D46-AFE9-F498045EC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Zbierky </a:t>
            </a:r>
            <a:r>
              <a:rPr lang="sk-SK" dirty="0">
                <a:solidFill>
                  <a:srgbClr val="00B0F0"/>
                </a:solidFill>
              </a:rPr>
              <a:t>MODRÝ  GOMBÍK</a:t>
            </a:r>
            <a:r>
              <a:rPr lang="sk-SK" dirty="0"/>
              <a:t> a </a:t>
            </a:r>
            <a:r>
              <a:rPr lang="sk-SK" dirty="0">
                <a:solidFill>
                  <a:srgbClr val="00B0F0"/>
                </a:solidFill>
              </a:rPr>
              <a:t>VIANOČNÁ  ZBIERKA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751486-3764-4BFE-BE04-D6D327CEB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b="0" i="0" dirty="0">
                <a:solidFill>
                  <a:srgbClr val="212529"/>
                </a:solidFill>
                <a:effectLst/>
                <a:latin typeface="Montserrat"/>
              </a:rPr>
              <a:t>Tradičné zbierky MODRÝ GOMBÍK a VIANOČNÁ ZBIERKA nebudú realizované tak, ako ich poznáme z predchádzajúcich školských rokov. </a:t>
            </a:r>
            <a:endParaRPr lang="sk-SK" dirty="0">
              <a:solidFill>
                <a:srgbClr val="212529"/>
              </a:solidFill>
              <a:latin typeface="Montserrat"/>
            </a:endParaRPr>
          </a:p>
          <a:p>
            <a:pPr algn="just"/>
            <a:r>
              <a:rPr lang="sk-SK" dirty="0">
                <a:solidFill>
                  <a:srgbClr val="212529"/>
                </a:solidFill>
                <a:latin typeface="Montserrat"/>
              </a:rPr>
              <a:t>Zbieranie príspevkov do pokladničiek na uliciach a v školách sa </a:t>
            </a:r>
            <a:r>
              <a:rPr lang="sk-SK" b="0" i="0" dirty="0">
                <a:solidFill>
                  <a:srgbClr val="212529"/>
                </a:solidFill>
                <a:effectLst/>
                <a:latin typeface="Montserrat"/>
              </a:rPr>
              <a:t>z dôvodu pandémie COVID-19 neuskutoční.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124" name="Picture 4" descr="Slováci môžu prostredníctvom Týždňa modrého gombíka pomôcť Nepálu - Hlavné  správy">
            <a:extLst>
              <a:ext uri="{FF2B5EF4-FFF2-40B4-BE49-F238E27FC236}">
                <a16:creationId xmlns:a16="http://schemas.microsoft.com/office/drawing/2014/main" id="{6BD03D47-70D1-4BC3-B0B1-3206F3B8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49" y="3948113"/>
            <a:ext cx="2960861" cy="1927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94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69F2B-6ABC-4150-94B5-400859A7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B0F0"/>
                </a:solidFill>
              </a:rPr>
              <a:t>UNICEF</a:t>
            </a:r>
          </a:p>
        </p:txBody>
      </p:sp>
      <p:pic>
        <p:nvPicPr>
          <p:cNvPr id="11268" name="Picture 4" descr="Hľadáme 60 JUNIOR AMBASÁDOROV">
            <a:extLst>
              <a:ext uri="{FF2B5EF4-FFF2-40B4-BE49-F238E27FC236}">
                <a16:creationId xmlns:a16="http://schemas.microsoft.com/office/drawing/2014/main" id="{544C6DA6-EFD7-4034-ABE1-571C9EE553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42" y="2557993"/>
            <a:ext cx="9434715" cy="331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9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5A766-1E73-4C9B-B3B5-D7FBD7FC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B0F0"/>
                </a:solidFill>
              </a:rPr>
              <a:t>UNICEF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8C88AD-FECB-470E-9538-4ED23B6A1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b="0" i="0" dirty="0">
                <a:solidFill>
                  <a:srgbClr val="212529"/>
                </a:solidFill>
                <a:effectLst/>
                <a:latin typeface="Montserrat"/>
              </a:rPr>
              <a:t>UNICEF je jednou z najvýznamnejších humanitárnych organizácií na svete, ktorá pomáha deťom v núdzi už od roku 1946. </a:t>
            </a:r>
          </a:p>
          <a:p>
            <a:pPr algn="just"/>
            <a:r>
              <a:rPr lang="sk-SK" b="0" i="0" dirty="0">
                <a:solidFill>
                  <a:srgbClr val="212529"/>
                </a:solidFill>
                <a:effectLst/>
                <a:latin typeface="Montserrat"/>
              </a:rPr>
              <a:t>Pracuje vo viac ako 190 krajinách a teritóriách, aby bola poskytnutá pomoc deťom, ktoré sa ocitli v núdzi. </a:t>
            </a:r>
          </a:p>
          <a:p>
            <a:pPr algn="just"/>
            <a:r>
              <a:rPr lang="sk-SK" b="0" i="0" dirty="0">
                <a:solidFill>
                  <a:srgbClr val="212529"/>
                </a:solidFill>
                <a:effectLst/>
                <a:latin typeface="Montserrat"/>
              </a:rPr>
              <a:t>Ochraňuje práva detí, zabezpečuje pre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Montserrat"/>
              </a:rPr>
              <a:t>ne</a:t>
            </a:r>
            <a:r>
              <a:rPr lang="sk-SK" b="0" i="0" dirty="0">
                <a:solidFill>
                  <a:srgbClr val="212529"/>
                </a:solidFill>
                <a:effectLst/>
                <a:latin typeface="Montserrat"/>
              </a:rPr>
              <a:t> vodu, jedlo, </a:t>
            </a:r>
          </a:p>
          <a:p>
            <a:pPr marL="0" indent="0" algn="just">
              <a:buNone/>
            </a:pPr>
            <a:r>
              <a:rPr lang="sk-SK" dirty="0">
                <a:solidFill>
                  <a:srgbClr val="212529"/>
                </a:solidFill>
                <a:latin typeface="Montserrat"/>
              </a:rPr>
              <a:t>    </a:t>
            </a:r>
            <a:r>
              <a:rPr lang="sk-SK" b="0" i="0" dirty="0">
                <a:solidFill>
                  <a:srgbClr val="212529"/>
                </a:solidFill>
                <a:effectLst/>
                <a:latin typeface="Montserrat"/>
              </a:rPr>
              <a:t>strechu nad hlavou, lieky, vzdelanie, aby dostali šancu </a:t>
            </a:r>
          </a:p>
          <a:p>
            <a:pPr marL="0" indent="0" algn="just">
              <a:buNone/>
            </a:pPr>
            <a:r>
              <a:rPr lang="sk-SK" dirty="0">
                <a:solidFill>
                  <a:srgbClr val="212529"/>
                </a:solidFill>
                <a:latin typeface="Montserrat"/>
              </a:rPr>
              <a:t>    </a:t>
            </a:r>
            <a:r>
              <a:rPr lang="sk-SK" b="0" i="0" dirty="0">
                <a:solidFill>
                  <a:srgbClr val="212529"/>
                </a:solidFill>
                <a:effectLst/>
                <a:latin typeface="Montserrat"/>
              </a:rPr>
              <a:t>naplniť svoj potenciál. </a:t>
            </a:r>
            <a:endParaRPr lang="sk-SK" dirty="0">
              <a:latin typeface="Montserrat"/>
            </a:endParaRP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E1C91B4C-7540-4CD8-83FE-B79B13E6B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60827" y="4216400"/>
            <a:ext cx="2350069" cy="1831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91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Prírodn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Prírodn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írodn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1247</TotalTime>
  <Words>908</Words>
  <Application>Microsoft Office PowerPoint</Application>
  <PresentationFormat>Širokouhlá</PresentationFormat>
  <Paragraphs>61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Garamond</vt:lpstr>
      <vt:lpstr>Montserrat</vt:lpstr>
      <vt:lpstr>Neue Einstellung</vt:lpstr>
      <vt:lpstr>Prírodný</vt:lpstr>
      <vt:lpstr>  Program  Škola priateľská  k deťom</vt:lpstr>
      <vt:lpstr>Čo je program ŠPD? </vt:lpstr>
      <vt:lpstr>CIELE  PROGRAMU</vt:lpstr>
      <vt:lpstr>Kritériá programu</vt:lpstr>
      <vt:lpstr>Tituly, ktoré sme už získali</vt:lpstr>
      <vt:lpstr>ŠKOLA PRIATEĽSKÁ K DEŤOM 2020/2021</vt:lpstr>
      <vt:lpstr>Zbierky MODRÝ  GOMBÍK a VIANOČNÁ  ZBIERKA</vt:lpstr>
      <vt:lpstr>UNICEF</vt:lpstr>
      <vt:lpstr>UNICEF</vt:lpstr>
      <vt:lpstr>UNICEF</vt:lpstr>
      <vt:lpstr>UNICEF</vt:lpstr>
      <vt:lpstr>Pomoc vo svete</vt:lpstr>
      <vt:lpstr>Aby prežili tí najmenší</vt:lpstr>
      <vt:lpstr>Základné vzdelanie</vt:lpstr>
      <vt:lpstr>JUNIOR ambasádori</vt:lpstr>
      <vt:lpstr>www.unicef.sk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 Škola priateľská k deťom</dc:title>
  <dc:creator>Lenka Lešková</dc:creator>
  <cp:lastModifiedBy>Lenka Lešková</cp:lastModifiedBy>
  <cp:revision>17</cp:revision>
  <cp:lastPrinted>2020-12-12T15:15:00Z</cp:lastPrinted>
  <dcterms:created xsi:type="dcterms:W3CDTF">2020-12-11T18:37:52Z</dcterms:created>
  <dcterms:modified xsi:type="dcterms:W3CDTF">2020-12-12T15:25:45Z</dcterms:modified>
</cp:coreProperties>
</file>