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media/image9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6b7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31120" y="243720"/>
            <a:ext cx="11723400" cy="637668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231120" y="243720"/>
            <a:ext cx="11723400" cy="6376680"/>
          </a:xfrm>
          <a:prstGeom prst="rect">
            <a:avLst/>
          </a:prstGeom>
          <a:solidFill>
            <a:schemeClr val="accent1"/>
          </a:solidFill>
          <a:ln w="12600"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978560" y="3733560"/>
            <a:ext cx="8229600" cy="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pl-PL" sz="1800" spc="-1" strike="noStrike">
                <a:latin typeface="Arial"/>
              </a:rPr>
              <a:t>Kliknij, aby edytować format tekstu tytułu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Kliknij, aby edytować format tekstu konspektu</a:t>
            </a:r>
            <a:endParaRPr b="0" lang="pl-PL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latin typeface="Arial"/>
              </a:rPr>
              <a:t>Drugi poziom konspektu</a:t>
            </a:r>
            <a:endParaRPr b="0" lang="pl-PL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Trzeci poziom konspektu</a:t>
            </a:r>
            <a:endParaRPr b="0" lang="pl-PL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latin typeface="Arial"/>
              </a:rPr>
              <a:t>Czwarty poziom konspektu</a:t>
            </a:r>
            <a:endParaRPr b="0" lang="pl-PL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Piąty poziom konspektu</a:t>
            </a:r>
            <a:endParaRPr b="0" lang="pl-PL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Szósty poziom konspektu</a:t>
            </a:r>
            <a:endParaRPr b="0" lang="pl-PL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Siódmy poziom konspektu</a:t>
            </a:r>
            <a:endParaRPr b="0" lang="pl-PL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6b7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31120" y="243720"/>
            <a:ext cx="11723400" cy="637668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poradnikogrodniczy.pl/pliki/plikiporady/ozdoby-wielkanocne-z-papieru-1.jpg" TargetMode="Externa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minieco.co.uk/images/may12/butterfly-template.pdf" TargetMode="External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109880" y="882360"/>
            <a:ext cx="9965880" cy="292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85000"/>
              </a:lnSpc>
            </a:pPr>
            <a:r>
              <a:rPr b="1" lang="pl-PL" sz="7200" spc="-1" strike="noStrike" cap="all">
                <a:solidFill>
                  <a:srgbClr val="ffffff"/>
                </a:solidFill>
                <a:latin typeface="Corbel"/>
                <a:ea typeface="DejaVu Sans"/>
              </a:rPr>
              <a:t>Ozdoby wielkanocne                                </a:t>
            </a:r>
            <a:r>
              <a:rPr b="1" lang="pl-PL" sz="4800" spc="-1" strike="noStrike" cap="all">
                <a:solidFill>
                  <a:srgbClr val="ffffff"/>
                </a:solidFill>
                <a:latin typeface="Corbel"/>
                <a:ea typeface="DejaVu Sans"/>
              </a:rPr>
              <a:t>(z papieru) </a:t>
            </a:r>
            <a:endParaRPr b="0" lang="pl-PL" sz="48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709640" y="3869640"/>
            <a:ext cx="8766720" cy="13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"/>
          <p:cNvSpPr/>
          <p:nvPr/>
        </p:nvSpPr>
        <p:spPr>
          <a:xfrm>
            <a:off x="9818640" y="605520"/>
            <a:ext cx="1940760" cy="2600280"/>
          </a:xfrm>
          <a:prstGeom prst="ellipse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  <a:effectLst>
            <a:softEdge rad="11250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3" name="CustomShape 4"/>
          <p:cNvSpPr/>
          <p:nvPr/>
        </p:nvSpPr>
        <p:spPr>
          <a:xfrm>
            <a:off x="5351760" y="4272120"/>
            <a:ext cx="2325600" cy="2277720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softEdge rad="11250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4" name="CustomShape 5"/>
          <p:cNvSpPr/>
          <p:nvPr/>
        </p:nvSpPr>
        <p:spPr>
          <a:xfrm>
            <a:off x="530640" y="3744000"/>
            <a:ext cx="2565000" cy="2666520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  <a:effectLst>
            <a:softEdge rad="112500"/>
          </a:effectLst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328080" y="5264640"/>
            <a:ext cx="5641200" cy="13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1000"/>
          </a:bodyPr>
          <a:p>
            <a:pPr>
              <a:lnSpc>
                <a:spcPct val="90000"/>
              </a:lnSpc>
            </a:pPr>
            <a:r>
              <a:rPr b="0" lang="pl-PL" sz="1400" spc="-1" strike="noStrike">
                <a:solidFill>
                  <a:srgbClr val="373737"/>
                </a:solidFill>
                <a:latin typeface="Corbel"/>
                <a:ea typeface="DejaVu Sans"/>
              </a:rPr>
              <a:t>                   </a:t>
            </a:r>
            <a:br/>
            <a:br/>
            <a:br/>
            <a:r>
              <a:rPr b="0" lang="pl-PL" sz="1400" spc="-1" strike="noStrike">
                <a:solidFill>
                  <a:srgbClr val="373737"/>
                </a:solidFill>
                <a:latin typeface="Corbel"/>
                <a:ea typeface="DejaVu Sans"/>
              </a:rPr>
              <a:t>   </a:t>
            </a:r>
            <a:br/>
            <a:br/>
            <a:br/>
            <a:br/>
            <a:r>
              <a:rPr b="0" lang="pl-PL" sz="1400" spc="-1" strike="noStrike">
                <a:solidFill>
                  <a:srgbClr val="373737"/>
                </a:solidFill>
                <a:latin typeface="Corbel"/>
                <a:ea typeface="DejaVu Sans"/>
              </a:rPr>
              <a:t>    </a:t>
            </a:r>
            <a:br/>
            <a:r>
              <a:rPr b="0" lang="pl-PL" sz="1400" spc="-1" strike="noStrike">
                <a:solidFill>
                  <a:srgbClr val="373737"/>
                </a:solidFill>
                <a:latin typeface="Corbel"/>
                <a:ea typeface="DejaVu Sans"/>
              </a:rPr>
              <a:t>                                </a:t>
            </a:r>
            <a:br/>
            <a:r>
              <a:rPr b="0" lang="pl-PL" sz="1400" spc="-1" strike="noStrike">
                <a:solidFill>
                  <a:srgbClr val="373737"/>
                </a:solidFill>
                <a:latin typeface="Corbel"/>
                <a:ea typeface="DejaVu Sans"/>
              </a:rPr>
              <a:t>                     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86" name="Symbol zastępczy zawartości 3" descr=""/>
          <p:cNvPicPr/>
          <p:nvPr/>
        </p:nvPicPr>
        <p:blipFill>
          <a:blip r:embed="rId1"/>
          <a:stretch/>
        </p:blipFill>
        <p:spPr>
          <a:xfrm>
            <a:off x="913320" y="519480"/>
            <a:ext cx="3854880" cy="5537160"/>
          </a:xfrm>
          <a:prstGeom prst="rect">
            <a:avLst/>
          </a:prstGeom>
          <a:ln>
            <a:noFill/>
          </a:ln>
        </p:spPr>
      </p:pic>
      <p:pic>
        <p:nvPicPr>
          <p:cNvPr id="87" name="Obraz 6" descr=""/>
          <p:cNvPicPr/>
          <p:nvPr/>
        </p:nvPicPr>
        <p:blipFill>
          <a:blip r:embed="rId2"/>
          <a:stretch/>
        </p:blipFill>
        <p:spPr>
          <a:xfrm>
            <a:off x="5099760" y="519480"/>
            <a:ext cx="3024720" cy="409788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 flipH="1" rot="16200000">
            <a:off x="8323560" y="2291040"/>
            <a:ext cx="441540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l-PL" sz="5400" spc="-1" strike="noStrike">
                <a:solidFill>
                  <a:srgbClr val="a6b727"/>
                </a:solidFill>
                <a:latin typeface="Corbel"/>
                <a:ea typeface="DejaVu Sans"/>
              </a:rPr>
              <a:t>WIELKANOC</a:t>
            </a:r>
            <a:endParaRPr b="0" lang="pl-PL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2068200" y="1311480"/>
            <a:ext cx="9874440" cy="13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2"/>
          <p:cNvSpPr/>
          <p:nvPr/>
        </p:nvSpPr>
        <p:spPr>
          <a:xfrm>
            <a:off x="1143000" y="2057400"/>
            <a:ext cx="9871920" cy="403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3"/>
          <p:cNvSpPr/>
          <p:nvPr/>
        </p:nvSpPr>
        <p:spPr>
          <a:xfrm>
            <a:off x="5123880" y="1035000"/>
            <a:ext cx="5817600" cy="541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50000"/>
              </a:lnSpc>
            </a:pPr>
            <a:r>
              <a:rPr b="0" lang="pl-PL" sz="1400" spc="-1" strike="noStrike" u="sng">
                <a:solidFill>
                  <a:srgbClr val="f59e00"/>
                </a:solidFill>
                <a:uFillTx/>
                <a:latin typeface="Arial"/>
                <a:ea typeface="DejaVu Sans"/>
                <a:hlinkClick r:id="rId1"/>
              </a:rPr>
              <a:t>  </a:t>
            </a:r>
            <a:br/>
            <a:endParaRPr b="0" lang="pl-PL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Do przygotowania </a:t>
            </a:r>
            <a:r>
              <a:rPr b="1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wielkanocnego baranka z papieru</a:t>
            </a: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potrzebne nam będą: biały oraz szary papier, rolka po ręczniku papierowym, patyczki do uszu, klej i nożyczki.</a:t>
            </a:r>
            <a:endParaRPr b="0" lang="pl-PL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Wykonanie tej </a:t>
            </a:r>
            <a:r>
              <a:rPr b="1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ozdoby wielkanocnej z papieru</a:t>
            </a: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zaczynamy od przecięcia papierowej rolki na wysokość 6 cm. Patyczki do uszu ucinamy i wykorzystujemy tylko ścięte końcówki. Będą one służyły jako futerko baranka. Z szarego papieru wycinamy okrąg, a brzegi docinamy w falę. Ścięte końcówki patyczków przyklejamy do rolki papierowej. Zaczynamy od góry idąc coraz to niżej. Podobnie postępujemy z wyciętym okręgiem, jego oklejamy patyczkami w dwa rzędy. Z białego papieru wycinamy twarz baranka i dorysowujemy oczy. Głowę łączymy z tułowiem. </a:t>
            </a:r>
            <a:endParaRPr b="0" lang="pl-PL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</a:t>
            </a:r>
            <a:r>
              <a:rPr b="0" lang="pl-PL" sz="1200" spc="-1" strike="noStrike">
                <a:solidFill>
                  <a:srgbClr val="000000"/>
                </a:solidFill>
                <a:latin typeface="Arial"/>
                <a:ea typeface="DejaVu Sans"/>
              </a:rPr>
              <a:t>Autor pomysłu: </a:t>
            </a:r>
            <a:r>
              <a:rPr b="0" lang="pl-PL" sz="1200" spc="-1" strike="noStrike">
                <a:solidFill>
                  <a:srgbClr val="000000"/>
                </a:solidFill>
                <a:latin typeface="Corbel"/>
                <a:ea typeface="DejaVu Sans"/>
              </a:rPr>
              <a:t>mgr inż. Joanna Białowąs</a:t>
            </a:r>
            <a:endParaRPr b="0" lang="pl-PL" sz="12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</a:t>
            </a:r>
            <a:r>
              <a:rPr b="0" lang="pl-PL" sz="1100" spc="-1" strike="noStrike">
                <a:solidFill>
                  <a:srgbClr val="000000"/>
                </a:solidFill>
                <a:latin typeface="Arial"/>
                <a:ea typeface="DejaVu Sans"/>
              </a:rPr>
              <a:t>poradnikogrodniczy.pl/ozdoby-wielkanocne-z-papieru.php</a:t>
            </a:r>
            <a:endParaRPr b="0" lang="pl-PL" sz="1100" spc="-1" strike="noStrike">
              <a:latin typeface="Arial"/>
            </a:endParaRPr>
          </a:p>
        </p:txBody>
      </p:sp>
      <p:pic>
        <p:nvPicPr>
          <p:cNvPr id="92" name="Picture 2" descr="Ozdoby wielkanocne z papieru - baranek"/>
          <p:cNvPicPr/>
          <p:nvPr/>
        </p:nvPicPr>
        <p:blipFill>
          <a:blip r:embed="rId2"/>
          <a:stretch/>
        </p:blipFill>
        <p:spPr>
          <a:xfrm>
            <a:off x="1045800" y="628560"/>
            <a:ext cx="3979800" cy="5230800"/>
          </a:xfrm>
          <a:prstGeom prst="rect">
            <a:avLst/>
          </a:prstGeom>
          <a:ln>
            <a:noFill/>
          </a:ln>
        </p:spPr>
      </p:pic>
      <p:sp>
        <p:nvSpPr>
          <p:cNvPr id="93" name="CustomShape 4"/>
          <p:cNvSpPr/>
          <p:nvPr/>
        </p:nvSpPr>
        <p:spPr>
          <a:xfrm>
            <a:off x="5026320" y="552600"/>
            <a:ext cx="618336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l-PL" sz="2800" spc="-1" strike="noStrike">
                <a:solidFill>
                  <a:srgbClr val="53575c"/>
                </a:solidFill>
                <a:latin typeface="Arial"/>
                <a:ea typeface="DejaVu Sans"/>
              </a:rPr>
              <a:t>WIELKANOCNY BARANEK</a:t>
            </a:r>
            <a:endParaRPr b="0" lang="pl-PL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1451520" y="1364400"/>
            <a:ext cx="6423480" cy="13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2"/>
          <p:cNvSpPr/>
          <p:nvPr/>
        </p:nvSpPr>
        <p:spPr>
          <a:xfrm>
            <a:off x="1143000" y="2057400"/>
            <a:ext cx="9871920" cy="403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3"/>
          <p:cNvSpPr/>
          <p:nvPr/>
        </p:nvSpPr>
        <p:spPr>
          <a:xfrm>
            <a:off x="5052240" y="1722600"/>
            <a:ext cx="5885280" cy="582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just"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Do przygotowania tej kolorowej </a:t>
            </a:r>
            <a:r>
              <a:rPr b="1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ozdoby wielkanocnej z papieru</a:t>
            </a: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potrzebne nam będą: żółty i czerwony papier, zielona bibuła, żółta rafia, gałązki wierzbowe, rolka po ręczniku papierowym, nożyczki, klej oraz czarny mazak.</a:t>
            </a:r>
            <a:endParaRPr b="0" lang="pl-PL" sz="14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Rolkę tniemy na wysokość 6 cm następnie </a:t>
            </a:r>
            <a:r>
              <a:rPr b="1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z papieru wycinamy elementy kurczaka</a:t>
            </a: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. Kółko, które będzie naszym tułowiem, oczy, dziób, grzebień, nogi oraz skrzydła. Jeden z dłuższych boków kawałka bibuły nacinamy w 0,5cm paski. Kurczaka składamy w całość. Na skrzydła przyklejamy kawałki pociętej rafii. Bibułę przyklejamy do kawałka rolki po papierze. Kurczaka z papieru mocujemy klejem do gałązek wierzbowych, a następnie umieszczamy go na rolce z bibułą. </a:t>
            </a:r>
            <a:endParaRPr b="0" lang="pl-PL" sz="14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l-PL" sz="14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</a:t>
            </a:r>
            <a:r>
              <a:rPr b="0" lang="pl-PL" sz="1200" spc="-1" strike="noStrike">
                <a:solidFill>
                  <a:srgbClr val="000000"/>
                </a:solidFill>
                <a:latin typeface="Arial"/>
                <a:ea typeface="DejaVu Sans"/>
              </a:rPr>
              <a:t>Autor pomysłu: </a:t>
            </a:r>
            <a:r>
              <a:rPr b="0" lang="pl-PL" sz="1200" spc="-1" strike="noStrike">
                <a:solidFill>
                  <a:srgbClr val="000000"/>
                </a:solidFill>
                <a:latin typeface="Corbel"/>
                <a:ea typeface="DejaVu Sans"/>
              </a:rPr>
              <a:t>mgr inż. Joanna Białowąs</a:t>
            </a:r>
            <a:endParaRPr b="0" lang="pl-PL" sz="12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l-PL" sz="11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</a:t>
            </a:r>
            <a:r>
              <a:rPr b="0" lang="pl-PL" sz="1100" spc="-1" strike="noStrike">
                <a:solidFill>
                  <a:srgbClr val="000000"/>
                </a:solidFill>
                <a:latin typeface="Arial"/>
                <a:ea typeface="DejaVu Sans"/>
              </a:rPr>
              <a:t>poradnikogrodniczy.pl/ozdoby-wielkanocne-z-papieru.php</a:t>
            </a:r>
            <a:endParaRPr b="0" lang="pl-PL" sz="11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l-PL" sz="11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l-PL" sz="11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l-PL" sz="11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l-PL" sz="11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97" name="Picture 2" descr="Ozdoby wielkanocne z papieru - kurczak"/>
          <p:cNvPicPr/>
          <p:nvPr/>
        </p:nvPicPr>
        <p:blipFill>
          <a:blip r:embed="rId1"/>
          <a:stretch/>
        </p:blipFill>
        <p:spPr>
          <a:xfrm>
            <a:off x="437400" y="692280"/>
            <a:ext cx="3908160" cy="5267880"/>
          </a:xfrm>
          <a:prstGeom prst="rect">
            <a:avLst/>
          </a:prstGeom>
          <a:ln>
            <a:noFill/>
          </a:ln>
        </p:spPr>
      </p:pic>
      <p:sp>
        <p:nvSpPr>
          <p:cNvPr id="98" name="CustomShape 4"/>
          <p:cNvSpPr/>
          <p:nvPr/>
        </p:nvSpPr>
        <p:spPr>
          <a:xfrm>
            <a:off x="6005520" y="497880"/>
            <a:ext cx="45882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l-PL" sz="2800" spc="-1" strike="noStrike">
                <a:solidFill>
                  <a:srgbClr val="a6b727"/>
                </a:solidFill>
                <a:latin typeface="Arial"/>
                <a:ea typeface="DejaVu Sans"/>
              </a:rPr>
              <a:t>WIELKANOCNY KURCZAK</a:t>
            </a:r>
            <a:endParaRPr b="0" lang="pl-PL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143000" y="2057400"/>
            <a:ext cx="9871920" cy="403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2"/>
          <p:cNvSpPr/>
          <p:nvPr/>
        </p:nvSpPr>
        <p:spPr>
          <a:xfrm>
            <a:off x="5608440" y="1210320"/>
            <a:ext cx="5406480" cy="5364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5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Pisanki zajmują najważniejsze miejsce w dekoracjach wielkanocnych. Sposobów na ich udekorowanie jest tak dużo jak pomysłów w naszych głowach. Przygotowywanie pisanek w kształcie wielkanocnych zwierzątek to świetne zadanie dla dzieci. Do przygotowania papierowych pisanek potrzebne nam będą: kolorowe kartki papieru, nożyczki, klej i... duża doza fantazji, której nie brakuje najmłodszym.</a:t>
            </a:r>
            <a:br/>
            <a:r>
              <a:rPr b="0" lang="pl-PL" sz="1400" spc="-1" strike="noStrike">
                <a:solidFill>
                  <a:srgbClr val="000000"/>
                </a:solidFill>
                <a:latin typeface="Arial"/>
                <a:ea typeface="DejaVu Sans"/>
              </a:rPr>
              <a:t>Jaja na pisanki farbujemy, najlepiej wykorzystując naturalne barwniki do jajek. Z papieru zaś wycinamy uszy, wąsy, oczy królika, grzebień, dziób i skrzydła kurczaka, koronę dla zielonej żabki oraz głowę baranka. Wszystkie elementy łączymy ze sobą i przyklejamy kolejno do każdej postaci.</a:t>
            </a:r>
            <a:endParaRPr b="0" lang="pl-PL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</a:t>
            </a:r>
            <a:r>
              <a:rPr b="0" lang="pl-PL" sz="1200" spc="-1" strike="noStrike">
                <a:solidFill>
                  <a:srgbClr val="000000"/>
                </a:solidFill>
                <a:latin typeface="Arial"/>
                <a:ea typeface="DejaVu Sans"/>
              </a:rPr>
              <a:t>Autor pomysłu: </a:t>
            </a:r>
            <a:r>
              <a:rPr b="0" lang="pl-PL" sz="1200" spc="-1" strike="noStrike">
                <a:solidFill>
                  <a:srgbClr val="000000"/>
                </a:solidFill>
                <a:latin typeface="Corbel"/>
                <a:ea typeface="DejaVu Sans"/>
              </a:rPr>
              <a:t>mgr inż. Joanna Białowąs</a:t>
            </a:r>
            <a:endParaRPr b="0" lang="pl-PL" sz="12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</a:t>
            </a:r>
            <a:r>
              <a:rPr b="0" lang="pl-PL" sz="1100" spc="-1" strike="noStrike">
                <a:solidFill>
                  <a:srgbClr val="000000"/>
                </a:solidFill>
                <a:latin typeface="Arial"/>
                <a:ea typeface="DejaVu Sans"/>
              </a:rPr>
              <a:t>poradnikogrodniczy.pl/ozdoby-wielkanocne-z-papieru.php</a:t>
            </a:r>
            <a:endParaRPr b="0" lang="pl-PL" sz="11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100" spc="-1" strike="noStrike">
              <a:latin typeface="Arial"/>
            </a:endParaRPr>
          </a:p>
        </p:txBody>
      </p:sp>
      <p:pic>
        <p:nvPicPr>
          <p:cNvPr id="101" name="Picture 2" descr="Ozdoby wielkanocne z papieru - kurczak"/>
          <p:cNvPicPr/>
          <p:nvPr/>
        </p:nvPicPr>
        <p:blipFill>
          <a:blip r:embed="rId1"/>
          <a:stretch/>
        </p:blipFill>
        <p:spPr>
          <a:xfrm>
            <a:off x="691560" y="702720"/>
            <a:ext cx="4703040" cy="5208480"/>
          </a:xfrm>
          <a:prstGeom prst="rect">
            <a:avLst/>
          </a:prstGeom>
          <a:ln>
            <a:noFill/>
          </a:ln>
        </p:spPr>
      </p:pic>
      <p:sp>
        <p:nvSpPr>
          <p:cNvPr id="102" name="CustomShape 3"/>
          <p:cNvSpPr/>
          <p:nvPr/>
        </p:nvSpPr>
        <p:spPr>
          <a:xfrm>
            <a:off x="7598160" y="555840"/>
            <a:ext cx="142596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l-PL" sz="2800" spc="-1" strike="noStrike">
                <a:solidFill>
                  <a:srgbClr val="ffffff"/>
                </a:solidFill>
                <a:latin typeface="Arial"/>
                <a:ea typeface="DejaVu Sans"/>
              </a:rPr>
              <a:t>Pisanki</a:t>
            </a:r>
            <a:endParaRPr b="0" lang="pl-PL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745200" y="763920"/>
            <a:ext cx="9874440" cy="385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44000"/>
          </a:bodyPr>
          <a:p>
            <a:pPr>
              <a:lnSpc>
                <a:spcPct val="90000"/>
              </a:lnSpc>
            </a:pPr>
            <a:br/>
            <a:br/>
            <a:br/>
            <a:br/>
            <a:br/>
            <a:br/>
            <a:br/>
            <a:r>
              <a:rPr b="1" lang="pl-PL" sz="1600" spc="-1" strike="noStrike">
                <a:solidFill>
                  <a:srgbClr val="7c891d"/>
                </a:solidFill>
                <a:latin typeface="Corbel"/>
                <a:ea typeface="DejaVu Sans"/>
              </a:rPr>
              <a:t>                                                    </a:t>
            </a:r>
            <a:r>
              <a:rPr b="0" lang="pl-PL" sz="4400" spc="-1" strike="noStrike">
                <a:solidFill>
                  <a:srgbClr val="7c891d"/>
                </a:solidFill>
                <a:latin typeface="Corbel"/>
                <a:ea typeface="DejaVu Sans"/>
              </a:rPr>
              <a:t>WIOSENNE KWIATY</a:t>
            </a:r>
            <a:br/>
            <a:br/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 </a:t>
            </a:r>
            <a:r>
              <a:rPr b="1" lang="pl-PL" sz="2000" spc="-1" strike="noStrike">
                <a:solidFill>
                  <a:srgbClr val="7c891d"/>
                </a:solidFill>
                <a:latin typeface="Corbel"/>
                <a:ea typeface="DejaVu Sans"/>
              </a:rPr>
              <a:t>Potrzebujemy: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 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Papier kolorowy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Klej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Nożyczki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 </a:t>
            </a:r>
            <a:br/>
            <a:r>
              <a:rPr b="1" lang="pl-PL" sz="2000" spc="-1" strike="noStrike">
                <a:solidFill>
                  <a:srgbClr val="7c891d"/>
                </a:solidFill>
                <a:latin typeface="Corbel"/>
                <a:ea typeface="DejaVu Sans"/>
              </a:rPr>
              <a:t>Sposób wykonania: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 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Z kolorowego papieru wycinamy paski tej samej szerokości i długości.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Końce pasków sklejamy ze sobą.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Z żółtego koloru wycinamy koło.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Przyklejamy paski do kola od jego wewnętrznej strony.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Teraz czas na łodygę i listki, które wycinamy z zielonego papieru i przyklejamy do reszty.</a:t>
            </a:r>
            <a:br/>
            <a:r>
              <a:rPr b="0" lang="pl-PL" sz="1600" spc="-1" strike="noStrike">
                <a:solidFill>
                  <a:srgbClr val="000000"/>
                </a:solidFill>
                <a:latin typeface="Corbel"/>
                <a:ea typeface="DejaVu Sans"/>
              </a:rPr>
              <a:t> </a:t>
            </a:r>
            <a:br/>
            <a:br/>
            <a:r>
              <a:rPr b="0" lang="pl-PL" sz="4400" spc="-1" strike="noStrike">
                <a:solidFill>
                  <a:srgbClr val="000000"/>
                </a:solidFill>
                <a:latin typeface="Corbel"/>
                <a:ea typeface="DejaVu Sans"/>
              </a:rPr>
              <a:t>                                          </a:t>
            </a:r>
            <a:endParaRPr b="0" lang="pl-PL" sz="4400" spc="-1" strike="noStrike">
              <a:latin typeface="Arial"/>
            </a:endParaRPr>
          </a:p>
        </p:txBody>
      </p:sp>
      <p:pic>
        <p:nvPicPr>
          <p:cNvPr id="104" name="Symbol zastępczy zawartości 6" descr=""/>
          <p:cNvPicPr/>
          <p:nvPr/>
        </p:nvPicPr>
        <p:blipFill>
          <a:blip r:embed="rId1"/>
          <a:stretch/>
        </p:blipFill>
        <p:spPr>
          <a:xfrm>
            <a:off x="7901280" y="1127520"/>
            <a:ext cx="3544200" cy="5072040"/>
          </a:xfrm>
          <a:prstGeom prst="rect">
            <a:avLst/>
          </a:prstGeom>
          <a:ln>
            <a:noFill/>
          </a:ln>
        </p:spPr>
      </p:pic>
      <p:sp>
        <p:nvSpPr>
          <p:cNvPr id="105" name="CustomShape 2"/>
          <p:cNvSpPr/>
          <p:nvPr/>
        </p:nvSpPr>
        <p:spPr>
          <a:xfrm>
            <a:off x="5163840" y="497160"/>
            <a:ext cx="2096280" cy="271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3"/>
          <p:cNvSpPr/>
          <p:nvPr/>
        </p:nvSpPr>
        <p:spPr>
          <a:xfrm>
            <a:off x="9096120" y="1308960"/>
            <a:ext cx="2096280" cy="271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456200" y="362880"/>
            <a:ext cx="9874440" cy="13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pl-PL" sz="4400" spc="-1" strike="noStrike">
                <a:solidFill>
                  <a:srgbClr val="ab3c19"/>
                </a:solidFill>
                <a:latin typeface="Corbel"/>
                <a:ea typeface="DejaVu Sans"/>
              </a:rPr>
              <a:t>WIOSENNE MOTYLE - witraż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5198400" y="1719360"/>
            <a:ext cx="5465880" cy="403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">
              <a:lnSpc>
                <a:spcPct val="90000"/>
              </a:lnSpc>
              <a:spcBef>
                <a:spcPts val="1400"/>
              </a:spcBef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Corbel"/>
                <a:ea typeface="DejaVu Sans"/>
              </a:rPr>
              <a:t>Szablon motyla </a:t>
            </a:r>
            <a:r>
              <a:rPr b="0" lang="pl-PL" sz="2000" spc="-1" strike="noStrike" u="sng">
                <a:solidFill>
                  <a:srgbClr val="f59e00"/>
                </a:solidFill>
                <a:uFillTx/>
                <a:latin typeface="Corbel"/>
                <a:ea typeface="DejaVu Sans"/>
                <a:hlinkClick r:id="rId1"/>
              </a:rPr>
              <a:t>http://www.minieco.co.uk/images/may12/butterfly-template.pdf</a:t>
            </a:r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   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90000"/>
              </a:lnSpc>
              <a:spcBef>
                <a:spcPts val="1400"/>
              </a:spcBef>
            </a:pPr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     </a:t>
            </a:r>
            <a:r>
              <a:rPr b="0" lang="pl-PL" sz="2000" spc="-1" strike="noStrike">
                <a:solidFill>
                  <a:srgbClr val="000000"/>
                </a:solidFill>
                <a:latin typeface="Corbel"/>
                <a:ea typeface="DejaVu Sans"/>
              </a:rPr>
              <a:t>Na początek wydrukuj szablon motyla. Wytnij elementy szablonu nożykiem lub małymi nożyczkami do paznokci. Potnij bibułę na paski i przyklej klejem.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90000"/>
              </a:lnSpc>
              <a:spcBef>
                <a:spcPts val="1400"/>
              </a:spcBef>
            </a:pPr>
            <a:endParaRPr b="0" lang="pl-PL" sz="2000" spc="-1" strike="noStrike">
              <a:latin typeface="Arial"/>
            </a:endParaRPr>
          </a:p>
        </p:txBody>
      </p:sp>
      <p:pic>
        <p:nvPicPr>
          <p:cNvPr id="109" name="Obraz 5" descr=""/>
          <p:cNvPicPr/>
          <p:nvPr/>
        </p:nvPicPr>
        <p:blipFill>
          <a:blip r:embed="rId2"/>
          <a:stretch/>
        </p:blipFill>
        <p:spPr>
          <a:xfrm>
            <a:off x="1312200" y="1590840"/>
            <a:ext cx="3715920" cy="4808880"/>
          </a:xfrm>
          <a:prstGeom prst="rect">
            <a:avLst/>
          </a:prstGeom>
          <a:ln>
            <a:noFill/>
          </a:ln>
        </p:spPr>
      </p:pic>
      <p:sp>
        <p:nvSpPr>
          <p:cNvPr id="110" name="CustomShape 3"/>
          <p:cNvSpPr/>
          <p:nvPr/>
        </p:nvSpPr>
        <p:spPr>
          <a:xfrm>
            <a:off x="9346680" y="6094440"/>
            <a:ext cx="2120400" cy="27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200" spc="-1" strike="noStrike">
                <a:solidFill>
                  <a:srgbClr val="000000"/>
                </a:solidFill>
                <a:latin typeface="Corbel"/>
                <a:ea typeface="DejaVu Sans"/>
              </a:rPr>
              <a:t>www.twojediy.pl/witraz-motyl/</a:t>
            </a:r>
            <a:endParaRPr b="0" lang="pl-PL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140480" y="700920"/>
            <a:ext cx="9874440" cy="13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a6b727"/>
                </a:solidFill>
                <a:latin typeface="Corbel"/>
                <a:ea typeface="DejaVu Sans"/>
              </a:rPr>
              <a:t>Bibliografia</a:t>
            </a:r>
            <a:br/>
            <a:r>
              <a:rPr b="0" lang="pl-PL" sz="4400" spc="-1" strike="noStrike">
                <a:solidFill>
                  <a:srgbClr val="ff0000"/>
                </a:solidFill>
                <a:latin typeface="Corbel"/>
                <a:ea typeface="DejaVu Sans"/>
              </a:rPr>
              <a:t>Zasoby internetowe: 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143000" y="2057400"/>
            <a:ext cx="9871920" cy="403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181800">
              <a:lnSpc>
                <a:spcPct val="150000"/>
              </a:lnSpc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pl-PL" sz="2400" spc="-1" strike="noStrike">
                <a:solidFill>
                  <a:srgbClr val="565349"/>
                </a:solidFill>
                <a:latin typeface="Arial"/>
                <a:ea typeface="DejaVu Sans"/>
              </a:rPr>
              <a:t>poradnikogrodniczy.pl/ozdoby-wielkanocne-z-papieru.php</a:t>
            </a:r>
            <a:endParaRPr b="0" lang="pl-PL" sz="2400" spc="-1" strike="noStrike">
              <a:latin typeface="Arial"/>
            </a:endParaRPr>
          </a:p>
          <a:p>
            <a:pPr marL="228600" indent="-181800">
              <a:lnSpc>
                <a:spcPct val="150000"/>
              </a:lnSpc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pl-PL" sz="2400" spc="-1" strike="noStrike">
                <a:solidFill>
                  <a:srgbClr val="565349"/>
                </a:solidFill>
                <a:latin typeface="Corbel"/>
                <a:ea typeface="DejaVu Sans"/>
              </a:rPr>
              <a:t>czasdzieci.pl/inspiracje/id,1440526.html</a:t>
            </a:r>
            <a:endParaRPr b="0" lang="pl-PL" sz="2400" spc="-1" strike="noStrike">
              <a:latin typeface="Arial"/>
            </a:endParaRPr>
          </a:p>
          <a:p>
            <a:pPr marL="228600" indent="-181800">
              <a:lnSpc>
                <a:spcPct val="150000"/>
              </a:lnSpc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pl-PL" sz="2400" spc="-1" strike="noStrike">
                <a:solidFill>
                  <a:srgbClr val="565349"/>
                </a:solidFill>
                <a:latin typeface="Corbel"/>
                <a:ea typeface="DejaVu Sans"/>
              </a:rPr>
              <a:t>www.twojediy.pl/witraz-motyl/</a:t>
            </a:r>
            <a:endParaRPr b="0" lang="pl-PL" sz="2400" spc="-1" strike="noStrike">
              <a:latin typeface="Arial"/>
            </a:endParaRPr>
          </a:p>
          <a:p>
            <a:pPr marL="228600" indent="-181800">
              <a:lnSpc>
                <a:spcPct val="150000"/>
              </a:lnSpc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pl-PL" sz="2400" spc="-1" strike="noStrike">
                <a:solidFill>
                  <a:srgbClr val="565349"/>
                </a:solidFill>
                <a:latin typeface="Corbel"/>
                <a:ea typeface="DejaVu Sans"/>
              </a:rPr>
              <a:t>zszywka.pl/p/swietne-ozdoby- wielkanocne-do-wykon-23440909.html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125</TotalTime>
  <Application>LibreOffice/6.3.1.2$Windows_x86 LibreOffice_project/b79626edf0065ac373bd1df5c28bd630b4424273</Application>
  <Words>247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2020-03-25T16:54:33Z</dcterms:created>
  <dc:creator>Kasia</dc:creator>
  <dc:description/>
  <dc:language>pl-PL</dc:language>
  <cp:lastModifiedBy/>
  <dcterms:modified xsi:type="dcterms:W3CDTF">2020-04-03T15:34:19Z</dcterms:modified>
  <cp:revision>19</cp:revision>
  <dc:subject/>
  <dc:title>Ozdoby wielkanocne                                (z papieru)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