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6"/>
  </p:notesMasterIdLst>
  <p:handoutMasterIdLst>
    <p:handoutMasterId r:id="rId17"/>
  </p:handoutMasterIdLst>
  <p:sldIdLst>
    <p:sldId id="267" r:id="rId5"/>
    <p:sldId id="278" r:id="rId6"/>
    <p:sldId id="279" r:id="rId7"/>
    <p:sldId id="280" r:id="rId8"/>
    <p:sldId id="281" r:id="rId9"/>
    <p:sldId id="283" r:id="rId10"/>
    <p:sldId id="272" r:id="rId11"/>
    <p:sldId id="271" r:id="rId12"/>
    <p:sldId id="273" r:id="rId13"/>
    <p:sldId id="282" r:id="rId14"/>
    <p:sldId id="269" r:id="rId15"/>
  </p:sldIdLst>
  <p:sldSz cx="12188825"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6" autoAdjust="0"/>
    <p:restoredTop sz="94599" autoAdjust="0"/>
  </p:normalViewPr>
  <p:slideViewPr>
    <p:cSldViewPr>
      <p:cViewPr varScale="1">
        <p:scale>
          <a:sx n="114" d="100"/>
          <a:sy n="114" d="100"/>
        </p:scale>
        <p:origin x="246" y="11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2" name="Tytu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pl-PL"/>
              <a:t>Kliknij, aby edytować styl</a:t>
            </a:r>
            <a:endParaRPr/>
          </a:p>
        </p:txBody>
      </p:sp>
      <p:sp>
        <p:nvSpPr>
          <p:cNvPr id="3" name="Podtytuł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pl-PL"/>
              <a:t>Kliknij, aby edytować styl wzorca podtytułu</a:t>
            </a:r>
            <a:endParaRPr/>
          </a:p>
        </p:txBody>
      </p:sp>
      <p:sp>
        <p:nvSpPr>
          <p:cNvPr id="5" name="Stopka — symbol zastępczy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Data — symbol zastępczy 3"/>
          <p:cNvSpPr>
            <a:spLocks noGrp="1"/>
          </p:cNvSpPr>
          <p:nvPr>
            <p:ph type="dt" sz="half" idx="10"/>
          </p:nvPr>
        </p:nvSpPr>
        <p:spPr/>
        <p:txBody>
          <a:bodyPr rtlCol="0"/>
          <a:lstStyle>
            <a:lvl1pPr algn="l" rtl="0">
              <a:defRPr>
                <a:solidFill>
                  <a:schemeClr val="tx2"/>
                </a:solidFill>
              </a:defRPr>
            </a:lvl1pPr>
          </a:lstStyle>
          <a:p>
            <a:pPr rtl="0"/>
            <a:r>
              <a:rPr lang="en-US"/>
              <a:t>2016-08-01</a:t>
            </a:r>
            <a:endParaRPr/>
          </a:p>
        </p:txBody>
      </p:sp>
      <p:sp>
        <p:nvSpPr>
          <p:cNvPr id="6" name="Numer slajdu — symbol zastępczy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a:t>‹#›</a:t>
            </a:fld>
            <a:endParaRPr/>
          </a:p>
        </p:txBody>
      </p:sp>
      <p:grpSp>
        <p:nvGrpSpPr>
          <p:cNvPr id="7" name="Grupa 6"/>
          <p:cNvGrpSpPr/>
          <p:nvPr/>
        </p:nvGrpSpPr>
        <p:grpSpPr>
          <a:xfrm>
            <a:off x="1218882" y="1600200"/>
            <a:ext cx="9739746" cy="73152"/>
            <a:chOff x="914400" y="1200150"/>
            <a:chExt cx="7306712" cy="54864"/>
          </a:xfrm>
        </p:grpSpPr>
        <p:sp>
          <p:nvSpPr>
            <p:cNvPr id="8" name="Ow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w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a 9"/>
            <p:cNvGrpSpPr/>
            <p:nvPr/>
          </p:nvGrpSpPr>
          <p:grpSpPr>
            <a:xfrm>
              <a:off x="1036847" y="1207626"/>
              <a:ext cx="7074290" cy="38998"/>
              <a:chOff x="2141408" y="1752956"/>
              <a:chExt cx="7315200" cy="38998"/>
            </a:xfrm>
            <a:solidFill>
              <a:schemeClr val="tx2"/>
            </a:solidFill>
          </p:grpSpPr>
          <p:cxnSp>
            <p:nvCxnSpPr>
              <p:cNvPr id="11" name="Łącznik prosty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a 12"/>
          <p:cNvGrpSpPr/>
          <p:nvPr/>
        </p:nvGrpSpPr>
        <p:grpSpPr>
          <a:xfrm>
            <a:off x="1218882" y="4851400"/>
            <a:ext cx="9739746" cy="73152"/>
            <a:chOff x="914400" y="3638550"/>
            <a:chExt cx="7306712" cy="54864"/>
          </a:xfrm>
        </p:grpSpPr>
        <p:sp>
          <p:nvSpPr>
            <p:cNvPr id="14" name="Ow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w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a 15"/>
            <p:cNvGrpSpPr/>
            <p:nvPr/>
          </p:nvGrpSpPr>
          <p:grpSpPr>
            <a:xfrm>
              <a:off x="1036847" y="3646026"/>
              <a:ext cx="7074290" cy="38998"/>
              <a:chOff x="2141408" y="1752956"/>
              <a:chExt cx="7315200" cy="38998"/>
            </a:xfrm>
            <a:solidFill>
              <a:schemeClr val="tx2"/>
            </a:solidFill>
          </p:grpSpPr>
          <p:cxnSp>
            <p:nvCxnSpPr>
              <p:cNvPr id="17" name="Łącznik prosty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34563" y="434975"/>
            <a:ext cx="1168400" cy="5661025"/>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pl-PL"/>
              <a:t>Kliknij, aby edytować styl</a:t>
            </a:r>
            <a:endParaRPr/>
          </a:p>
        </p:txBody>
      </p:sp>
      <p:sp>
        <p:nvSpPr>
          <p:cNvPr id="3" name="Tekst — symbol zastępczy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pl-PL"/>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a:t>‹#›</a:t>
            </a:fld>
            <a:endParaRPr/>
          </a:p>
        </p:txBody>
      </p:sp>
      <p:grpSp>
        <p:nvGrpSpPr>
          <p:cNvPr id="13" name="Grupa 12"/>
          <p:cNvGrpSpPr/>
          <p:nvPr/>
        </p:nvGrpSpPr>
        <p:grpSpPr>
          <a:xfrm>
            <a:off x="3273781" y="3475736"/>
            <a:ext cx="5641265" cy="54864"/>
            <a:chOff x="2455975" y="2588441"/>
            <a:chExt cx="4232051" cy="41148"/>
          </a:xfrm>
        </p:grpSpPr>
        <p:sp>
          <p:nvSpPr>
            <p:cNvPr id="14" name="Ow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w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a 15"/>
            <p:cNvGrpSpPr/>
            <p:nvPr/>
          </p:nvGrpSpPr>
          <p:grpSpPr>
            <a:xfrm>
              <a:off x="2563229" y="2594391"/>
              <a:ext cx="4023360" cy="29249"/>
              <a:chOff x="2550323" y="3458731"/>
              <a:chExt cx="4023360" cy="38998"/>
            </a:xfrm>
          </p:grpSpPr>
          <p:cxnSp>
            <p:nvCxnSpPr>
              <p:cNvPr id="17" name="Łącznik prosty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Łącznik prosty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a:t>Kliknij, aby edytować styl</a:t>
            </a:r>
            <a:endParaRPr/>
          </a:p>
        </p:txBody>
      </p:sp>
      <p:sp>
        <p:nvSpPr>
          <p:cNvPr id="3" name="Tekst — symbol zastępczy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2016-08-01</a:t>
            </a:r>
            <a:endParaRPr/>
          </a:p>
        </p:txBody>
      </p:sp>
      <p:sp>
        <p:nvSpPr>
          <p:cNvPr id="9" name="Numer slajdu — symbol zastępczy 8"/>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2016-08-01</a:t>
            </a:r>
            <a:endParaRPr/>
          </a:p>
        </p:txBody>
      </p:sp>
      <p:sp>
        <p:nvSpPr>
          <p:cNvPr id="5" name="Numer slajdu — symbol zastępczy 4"/>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endParaRPr/>
          </a:p>
        </p:txBody>
      </p:sp>
      <p:sp>
        <p:nvSpPr>
          <p:cNvPr id="2" name="Data — symbol zastępczy 1"/>
          <p:cNvSpPr>
            <a:spLocks noGrp="1"/>
          </p:cNvSpPr>
          <p:nvPr>
            <p:ph type="dt" sz="half" idx="10"/>
          </p:nvPr>
        </p:nvSpPr>
        <p:spPr/>
        <p:txBody>
          <a:bodyPr rtlCol="0"/>
          <a:lstStyle/>
          <a:p>
            <a:pPr rtl="0"/>
            <a:r>
              <a:rPr lang="en-US"/>
              <a:t>2016-08-01</a:t>
            </a:r>
            <a:endParaRPr/>
          </a:p>
        </p:txBody>
      </p:sp>
      <p:sp>
        <p:nvSpPr>
          <p:cNvPr id="4" name="Numer slajdu — symbol zastępczy 3"/>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3" name="Zawartość — symbol zastępczy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8" name="Prostokąt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Prostokąt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Prostokąt zaokrąglony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 symbol zastępczy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Kliknij, aby edytować styl wzorca tytułu</a:t>
            </a:r>
          </a:p>
        </p:txBody>
      </p:sp>
      <p:sp>
        <p:nvSpPr>
          <p:cNvPr id="3" name="Tekst — symbol zastępczy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5" name="Stopka — symbol zastępczy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2016-08-01</a:t>
            </a:r>
            <a:endParaRPr/>
          </a:p>
        </p:txBody>
      </p:sp>
      <p:sp>
        <p:nvSpPr>
          <p:cNvPr id="6" name="Numer slajdu — symbol zastępczy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pl.wikipedia.org/wiki/Stanis%C5%82aw_Lem" TargetMode="External"/><Relationship Id="rId2" Type="http://schemas.openxmlformats.org/officeDocument/2006/relationships/hyperlink" Target="https://www.krakow.pl/aktualnosci/244716,26,komunikat,rok_2021_rokiem_stanislawa_lema.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51326" y="2132856"/>
            <a:ext cx="9686172" cy="1625599"/>
          </a:xfrm>
        </p:spPr>
        <p:txBody>
          <a:bodyPr rtlCol="0">
            <a:normAutofit/>
          </a:bodyPr>
          <a:lstStyle/>
          <a:p>
            <a:pPr rtl="0"/>
            <a:r>
              <a:rPr lang="pl" dirty="0"/>
              <a:t>2021 </a:t>
            </a:r>
            <a:br>
              <a:rPr lang="pl" dirty="0"/>
            </a:br>
            <a:r>
              <a:rPr lang="pl" dirty="0"/>
              <a:t>rokiem </a:t>
            </a:r>
            <a:r>
              <a:rPr lang="pl-PL"/>
              <a:t>Stanisława Lema</a:t>
            </a:r>
            <a:endParaRPr lang="pl"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DB23DF48-BD09-4730-B5C2-A54D8AF9123D}"/>
              </a:ext>
            </a:extLst>
          </p:cNvPr>
          <p:cNvSpPr txBox="1"/>
          <p:nvPr/>
        </p:nvSpPr>
        <p:spPr>
          <a:xfrm>
            <a:off x="2386000" y="548680"/>
            <a:ext cx="7416824" cy="1077218"/>
          </a:xfrm>
          <a:prstGeom prst="rect">
            <a:avLst/>
          </a:prstGeom>
          <a:noFill/>
        </p:spPr>
        <p:txBody>
          <a:bodyPr wrap="square" rtlCol="0">
            <a:spAutoFit/>
          </a:bodyPr>
          <a:lstStyle/>
          <a:p>
            <a:pPr algn="ctr"/>
            <a:r>
              <a:rPr lang="pl-PL" sz="3200" dirty="0">
                <a:latin typeface="+mj-lt"/>
              </a:rPr>
              <a:t>Tak właśnie przedstawia się sylwetka Stanisława Lema oraz jego dzieła.</a:t>
            </a:r>
          </a:p>
        </p:txBody>
      </p:sp>
      <p:sp>
        <p:nvSpPr>
          <p:cNvPr id="8" name="pole tekstowe 7">
            <a:extLst>
              <a:ext uri="{FF2B5EF4-FFF2-40B4-BE49-F238E27FC236}">
                <a16:creationId xmlns:a16="http://schemas.microsoft.com/office/drawing/2014/main" id="{E0BF70BB-444E-4D11-BD13-74446ADBAC96}"/>
              </a:ext>
            </a:extLst>
          </p:cNvPr>
          <p:cNvSpPr txBox="1"/>
          <p:nvPr/>
        </p:nvSpPr>
        <p:spPr>
          <a:xfrm>
            <a:off x="4942284" y="3634641"/>
            <a:ext cx="6480720" cy="707886"/>
          </a:xfrm>
          <a:prstGeom prst="rect">
            <a:avLst/>
          </a:prstGeom>
          <a:noFill/>
        </p:spPr>
        <p:txBody>
          <a:bodyPr wrap="square" rtlCol="0">
            <a:spAutoFit/>
          </a:bodyPr>
          <a:lstStyle/>
          <a:p>
            <a:pPr algn="ctr"/>
            <a:r>
              <a:rPr lang="pl-PL" sz="4000" dirty="0">
                <a:latin typeface="+mj-lt"/>
              </a:rPr>
              <a:t>Dziękuję za uwagę :)</a:t>
            </a:r>
          </a:p>
        </p:txBody>
      </p:sp>
      <p:pic>
        <p:nvPicPr>
          <p:cNvPr id="12" name="Obraz 11">
            <a:extLst>
              <a:ext uri="{FF2B5EF4-FFF2-40B4-BE49-F238E27FC236}">
                <a16:creationId xmlns:a16="http://schemas.microsoft.com/office/drawing/2014/main" id="{759BFA1D-9949-4C96-81B2-3FCE374E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876" y="1879118"/>
            <a:ext cx="3093058" cy="4218931"/>
          </a:xfrm>
          <a:prstGeom prst="rect">
            <a:avLst/>
          </a:prstGeom>
        </p:spPr>
      </p:pic>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4ADA415E-7AFA-4A7B-BF7F-131470F71BE4}"/>
              </a:ext>
            </a:extLst>
          </p:cNvPr>
          <p:cNvSpPr txBox="1"/>
          <p:nvPr/>
        </p:nvSpPr>
        <p:spPr>
          <a:xfrm>
            <a:off x="3574132" y="2636912"/>
            <a:ext cx="5040560" cy="584775"/>
          </a:xfrm>
          <a:prstGeom prst="rect">
            <a:avLst/>
          </a:prstGeom>
          <a:noFill/>
        </p:spPr>
        <p:txBody>
          <a:bodyPr wrap="square" rtlCol="0">
            <a:spAutoFit/>
          </a:bodyPr>
          <a:lstStyle/>
          <a:p>
            <a:pPr algn="ctr"/>
            <a:r>
              <a:rPr lang="pl-PL" sz="3200" dirty="0"/>
              <a:t>Prezentację utworzył:</a:t>
            </a:r>
          </a:p>
        </p:txBody>
      </p:sp>
      <p:sp>
        <p:nvSpPr>
          <p:cNvPr id="5" name="pole tekstowe 4">
            <a:extLst>
              <a:ext uri="{FF2B5EF4-FFF2-40B4-BE49-F238E27FC236}">
                <a16:creationId xmlns:a16="http://schemas.microsoft.com/office/drawing/2014/main" id="{6F69FE7D-2668-4EC5-AFD8-A7A1B6F931AF}"/>
              </a:ext>
            </a:extLst>
          </p:cNvPr>
          <p:cNvSpPr txBox="1"/>
          <p:nvPr/>
        </p:nvSpPr>
        <p:spPr>
          <a:xfrm>
            <a:off x="3574132" y="3717032"/>
            <a:ext cx="5040560" cy="369332"/>
          </a:xfrm>
          <a:prstGeom prst="rect">
            <a:avLst/>
          </a:prstGeom>
          <a:noFill/>
        </p:spPr>
        <p:txBody>
          <a:bodyPr wrap="square" rtlCol="0">
            <a:spAutoFit/>
          </a:bodyPr>
          <a:lstStyle/>
          <a:p>
            <a:pPr algn="r"/>
            <a:r>
              <a:rPr lang="pl-PL" dirty="0"/>
              <a:t>Konrad Baczewski, kl. </a:t>
            </a:r>
            <a:r>
              <a:rPr lang="pl-PL"/>
              <a:t>IIM T5</a:t>
            </a:r>
            <a:endParaRPr lang="pl-PL" dirty="0"/>
          </a:p>
        </p:txBody>
      </p:sp>
      <p:sp>
        <p:nvSpPr>
          <p:cNvPr id="7" name="pole tekstowe 6">
            <a:extLst>
              <a:ext uri="{FF2B5EF4-FFF2-40B4-BE49-F238E27FC236}">
                <a16:creationId xmlns:a16="http://schemas.microsoft.com/office/drawing/2014/main" id="{79CE594E-2DC3-4083-A740-E9C126E1770C}"/>
              </a:ext>
            </a:extLst>
          </p:cNvPr>
          <p:cNvSpPr txBox="1"/>
          <p:nvPr/>
        </p:nvSpPr>
        <p:spPr>
          <a:xfrm>
            <a:off x="621804" y="5157192"/>
            <a:ext cx="3888432" cy="1200329"/>
          </a:xfrm>
          <a:prstGeom prst="rect">
            <a:avLst/>
          </a:prstGeom>
          <a:noFill/>
        </p:spPr>
        <p:txBody>
          <a:bodyPr wrap="square" rtlCol="0">
            <a:spAutoFit/>
          </a:bodyPr>
          <a:lstStyle/>
          <a:p>
            <a:r>
              <a:rPr lang="pl-PL" sz="1200" dirty="0"/>
              <a:t>Wykorzystane źródła:</a:t>
            </a:r>
          </a:p>
          <a:p>
            <a:pPr marL="285750" indent="-285750">
              <a:buFont typeface="Arial" panose="020B0604020202020204" pitchFamily="34" charset="0"/>
              <a:buChar char="•"/>
            </a:pPr>
            <a:r>
              <a:rPr lang="pl-PL" sz="1200" dirty="0">
                <a:hlinkClick r:id="rId2"/>
              </a:rPr>
              <a:t>https://www.krakow.pl/aktualnosci/244716,26,komunikat,rok_2021_rokiem_stanislawa_lema.html</a:t>
            </a:r>
            <a:endParaRPr lang="pl-PL" sz="1200" dirty="0"/>
          </a:p>
          <a:p>
            <a:pPr marL="285750" indent="-285750">
              <a:buFont typeface="Arial" panose="020B0604020202020204" pitchFamily="34" charset="0"/>
              <a:buChar char="•"/>
            </a:pPr>
            <a:r>
              <a:rPr lang="pl-PL" sz="1200" dirty="0">
                <a:hlinkClick r:id="rId3"/>
              </a:rPr>
              <a:t>https://pl.wikipedia.org/wiki/Stanis%C5%82aw_Lem</a:t>
            </a:r>
            <a:endParaRPr lang="pl-PL" sz="1200" dirty="0"/>
          </a:p>
          <a:p>
            <a:pPr marL="285750" indent="-285750">
              <a:buFont typeface="Arial" panose="020B0604020202020204" pitchFamily="34" charset="0"/>
              <a:buChar char="•"/>
            </a:pPr>
            <a:r>
              <a:rPr lang="pl-PL" sz="1200" dirty="0"/>
              <a:t>Zdjęcia z google grafika</a:t>
            </a:r>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7FA33AEE-2332-45FD-8793-FC7EE51EB791}"/>
              </a:ext>
            </a:extLst>
          </p:cNvPr>
          <p:cNvSpPr>
            <a:spLocks noGrp="1"/>
          </p:cNvSpPr>
          <p:nvPr>
            <p:ph idx="1"/>
          </p:nvPr>
        </p:nvSpPr>
        <p:spPr>
          <a:xfrm>
            <a:off x="909836" y="1392064"/>
            <a:ext cx="6552728" cy="5061272"/>
          </a:xfrm>
        </p:spPr>
        <p:txBody>
          <a:bodyPr>
            <a:noAutofit/>
          </a:bodyPr>
          <a:lstStyle/>
          <a:p>
            <a:r>
              <a:rPr lang="pl-PL" sz="1600" dirty="0"/>
              <a:t>Pełne imię i nazwisko brzmi Stanisław Herman Lem</a:t>
            </a:r>
            <a:r>
              <a:rPr lang="pl-PL" sz="1500" dirty="0"/>
              <a:t> </a:t>
            </a:r>
            <a:endParaRPr lang="pl-PL" sz="1500" dirty="0">
              <a:solidFill>
                <a:srgbClr val="202122"/>
              </a:solidFill>
            </a:endParaRPr>
          </a:p>
          <a:p>
            <a:r>
              <a:rPr lang="pl-PL" sz="1500" dirty="0"/>
              <a:t>Ojciec Samuel Lem, matka Sabina </a:t>
            </a:r>
            <a:r>
              <a:rPr lang="pl-PL" sz="1500" dirty="0" err="1"/>
              <a:t>Woller</a:t>
            </a:r>
            <a:endParaRPr lang="pl-PL" sz="1500" dirty="0"/>
          </a:p>
          <a:p>
            <a:r>
              <a:rPr lang="pl-PL" sz="1500" dirty="0"/>
              <a:t>Urodził się 12 lub 13 września 1921 r, we Lwowie, a zmarł 27 marca 2006 r. w Krakowie.</a:t>
            </a:r>
          </a:p>
          <a:p>
            <a:r>
              <a:rPr lang="pl-PL" sz="1500" dirty="0"/>
              <a:t>Jego dziedziną sztuki jest literatura.</a:t>
            </a:r>
          </a:p>
          <a:p>
            <a:r>
              <a:rPr lang="pl-PL" sz="1500" dirty="0"/>
              <a:t>Gatunki i tematy jakie można mu przypisać to: hard science </a:t>
            </a:r>
            <a:r>
              <a:rPr lang="pl-PL" sz="1500" dirty="0" err="1"/>
              <a:t>fiction</a:t>
            </a:r>
            <a:r>
              <a:rPr lang="pl-PL" sz="1500" dirty="0"/>
              <a:t>, filozofia, futurologia, satyra i  publicystyka.</a:t>
            </a:r>
          </a:p>
          <a:p>
            <a:r>
              <a:rPr lang="pl-PL" sz="1500" dirty="0"/>
              <a:t>Otrzymał on nominację do Literackiej Nagrody Nobla.</a:t>
            </a:r>
          </a:p>
          <a:p>
            <a:r>
              <a:rPr lang="pl-PL" sz="1500" dirty="0"/>
              <a:t>Jest najczęściej tłumaczonym polskim pisarzem. Jego twórczość porusza tematy takie jak: rozwój nauki i techniki, natura ludzka, możliwość porozumienia się istot inteligentnych czy miejsce człowieka we Wszechświecie.</a:t>
            </a:r>
          </a:p>
          <a:p>
            <a:r>
              <a:rPr lang="pl-PL" sz="1500" dirty="0"/>
              <a:t>Był odznaczony medalem „Gloria Artis” i najwyższym polskim odznaczeniem państwowym „Orderem Orła Białego”. </a:t>
            </a:r>
          </a:p>
        </p:txBody>
      </p:sp>
      <p:sp>
        <p:nvSpPr>
          <p:cNvPr id="9" name="Tytuł 8">
            <a:extLst>
              <a:ext uri="{FF2B5EF4-FFF2-40B4-BE49-F238E27FC236}">
                <a16:creationId xmlns:a16="http://schemas.microsoft.com/office/drawing/2014/main" id="{86AD60C1-9634-4080-8FCF-91DFB73898B5}"/>
              </a:ext>
            </a:extLst>
          </p:cNvPr>
          <p:cNvSpPr>
            <a:spLocks noGrp="1"/>
          </p:cNvSpPr>
          <p:nvPr>
            <p:ph type="title"/>
          </p:nvPr>
        </p:nvSpPr>
        <p:spPr>
          <a:xfrm>
            <a:off x="1218883" y="620688"/>
            <a:ext cx="9751060" cy="619472"/>
          </a:xfrm>
        </p:spPr>
        <p:txBody>
          <a:bodyPr>
            <a:normAutofit/>
          </a:bodyPr>
          <a:lstStyle/>
          <a:p>
            <a:pPr algn="ctr"/>
            <a:r>
              <a:rPr lang="pl-PL" dirty="0"/>
              <a:t>Stanisław Lem</a:t>
            </a:r>
          </a:p>
        </p:txBody>
      </p:sp>
      <p:pic>
        <p:nvPicPr>
          <p:cNvPr id="4" name="Obraz 3">
            <a:extLst>
              <a:ext uri="{FF2B5EF4-FFF2-40B4-BE49-F238E27FC236}">
                <a16:creationId xmlns:a16="http://schemas.microsoft.com/office/drawing/2014/main" id="{B8D2F3C5-CE2C-4C21-AA69-3619CD1C6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644" y="1484784"/>
            <a:ext cx="3384376" cy="4615443"/>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a:extLst>
              <a:ext uri="{FF2B5EF4-FFF2-40B4-BE49-F238E27FC236}">
                <a16:creationId xmlns:a16="http://schemas.microsoft.com/office/drawing/2014/main" id="{4A0CA96E-756F-4954-AC6F-F1F2670889C9}"/>
              </a:ext>
            </a:extLst>
          </p:cNvPr>
          <p:cNvSpPr>
            <a:spLocks noGrp="1"/>
          </p:cNvSpPr>
          <p:nvPr>
            <p:ph idx="1"/>
          </p:nvPr>
        </p:nvSpPr>
        <p:spPr>
          <a:xfrm>
            <a:off x="693812" y="1957926"/>
            <a:ext cx="10873208" cy="4253458"/>
          </a:xfrm>
        </p:spPr>
        <p:txBody>
          <a:bodyPr>
            <a:normAutofit lnSpcReduction="10000"/>
          </a:bodyPr>
          <a:lstStyle/>
          <a:p>
            <a:r>
              <a:rPr lang="pl-PL" i="1" dirty="0"/>
              <a:t>Solaris</a:t>
            </a:r>
          </a:p>
          <a:p>
            <a:r>
              <a:rPr lang="pl-PL" i="1" dirty="0"/>
              <a:t>Bajki robotów</a:t>
            </a:r>
          </a:p>
          <a:p>
            <a:r>
              <a:rPr lang="pl-PL" i="1" dirty="0"/>
              <a:t>Pokój na ziemi</a:t>
            </a:r>
          </a:p>
          <a:p>
            <a:r>
              <a:rPr lang="pl-PL" i="1" dirty="0"/>
              <a:t>Astronauci </a:t>
            </a:r>
          </a:p>
          <a:p>
            <a:r>
              <a:rPr lang="pl-PL" i="1" dirty="0"/>
              <a:t>Czas nieutracony</a:t>
            </a:r>
          </a:p>
          <a:p>
            <a:r>
              <a:rPr lang="pl-PL" i="1" dirty="0"/>
              <a:t>Niezwyciężony</a:t>
            </a:r>
          </a:p>
          <a:p>
            <a:r>
              <a:rPr lang="pl-PL" i="1" dirty="0"/>
              <a:t>Pokój na Ziemi</a:t>
            </a:r>
          </a:p>
          <a:p>
            <a:r>
              <a:rPr lang="pl-PL" i="1" dirty="0"/>
              <a:t>Głos Pana</a:t>
            </a:r>
          </a:p>
        </p:txBody>
      </p:sp>
      <p:sp>
        <p:nvSpPr>
          <p:cNvPr id="11" name="Tytuł 10">
            <a:extLst>
              <a:ext uri="{FF2B5EF4-FFF2-40B4-BE49-F238E27FC236}">
                <a16:creationId xmlns:a16="http://schemas.microsoft.com/office/drawing/2014/main" id="{EBFA9BF0-114F-46CC-9B56-432EFC7DDFB7}"/>
              </a:ext>
            </a:extLst>
          </p:cNvPr>
          <p:cNvSpPr>
            <a:spLocks noGrp="1"/>
          </p:cNvSpPr>
          <p:nvPr>
            <p:ph type="title"/>
          </p:nvPr>
        </p:nvSpPr>
        <p:spPr>
          <a:xfrm>
            <a:off x="1218882" y="476672"/>
            <a:ext cx="9751060" cy="812800"/>
          </a:xfrm>
        </p:spPr>
        <p:txBody>
          <a:bodyPr/>
          <a:lstStyle/>
          <a:p>
            <a:pPr algn="ctr"/>
            <a:r>
              <a:rPr lang="pl-PL" dirty="0"/>
              <a:t>Przykładowe dzieła Stanisława Lema</a:t>
            </a:r>
          </a:p>
        </p:txBody>
      </p:sp>
      <p:pic>
        <p:nvPicPr>
          <p:cNvPr id="4" name="Obraz 3">
            <a:extLst>
              <a:ext uri="{FF2B5EF4-FFF2-40B4-BE49-F238E27FC236}">
                <a16:creationId xmlns:a16="http://schemas.microsoft.com/office/drawing/2014/main" id="{17C6EC8F-BB66-406C-93A7-E80DFC674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444" y="1341471"/>
            <a:ext cx="4869913" cy="4869913"/>
          </a:xfrm>
          <a:prstGeom prst="rect">
            <a:avLst/>
          </a:prstGeom>
        </p:spPr>
      </p:pic>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D30FD7-D260-4821-AD44-5161262329C5}"/>
              </a:ext>
            </a:extLst>
          </p:cNvPr>
          <p:cNvSpPr txBox="1"/>
          <p:nvPr/>
        </p:nvSpPr>
        <p:spPr>
          <a:xfrm>
            <a:off x="873832" y="1267617"/>
            <a:ext cx="10441160" cy="584775"/>
          </a:xfrm>
          <a:prstGeom prst="rect">
            <a:avLst/>
          </a:prstGeom>
          <a:noFill/>
        </p:spPr>
        <p:txBody>
          <a:bodyPr wrap="square" rtlCol="0">
            <a:spAutoFit/>
          </a:bodyPr>
          <a:lstStyle/>
          <a:p>
            <a:pPr algn="ctr"/>
            <a:r>
              <a:rPr lang="pl-PL" sz="3200" dirty="0">
                <a:latin typeface="Constantia (Headings)"/>
              </a:rPr>
              <a:t>Nurty</a:t>
            </a:r>
            <a:r>
              <a:rPr lang="pl-PL" sz="2800" dirty="0">
                <a:latin typeface="Constantia (Headings)"/>
              </a:rPr>
              <a:t> </a:t>
            </a:r>
          </a:p>
        </p:txBody>
      </p:sp>
      <p:sp>
        <p:nvSpPr>
          <p:cNvPr id="2" name="pole tekstowe 1">
            <a:extLst>
              <a:ext uri="{FF2B5EF4-FFF2-40B4-BE49-F238E27FC236}">
                <a16:creationId xmlns:a16="http://schemas.microsoft.com/office/drawing/2014/main" id="{F5DA0F38-4A40-4F43-88E0-75618958515D}"/>
              </a:ext>
            </a:extLst>
          </p:cNvPr>
          <p:cNvSpPr txBox="1"/>
          <p:nvPr/>
        </p:nvSpPr>
        <p:spPr>
          <a:xfrm>
            <a:off x="819826" y="2048651"/>
            <a:ext cx="10549172" cy="4247317"/>
          </a:xfrm>
          <a:prstGeom prst="rect">
            <a:avLst/>
          </a:prstGeom>
          <a:noFill/>
        </p:spPr>
        <p:txBody>
          <a:bodyPr wrap="square" rtlCol="0">
            <a:spAutoFit/>
          </a:bodyPr>
          <a:lstStyle/>
          <a:p>
            <a:r>
              <a:rPr lang="pl-PL" dirty="0"/>
              <a:t>Twórczość Stanisława Lema jest różnorodna, można jednak wyróżnić w niej z pewnym przybliżeniem kilka nurtów, rozwijanych równolegle przez pisarza z różnym nasileniem w kolejnych okresach twórczych:</a:t>
            </a:r>
          </a:p>
          <a:p>
            <a:pPr marL="285750" indent="-285750">
              <a:buFont typeface="Arial" panose="020B0604020202020204" pitchFamily="34" charset="0"/>
              <a:buChar char="•"/>
            </a:pPr>
            <a:r>
              <a:rPr lang="pl-PL" dirty="0"/>
              <a:t>nurt powieści realistycznych – </a:t>
            </a:r>
            <a:r>
              <a:rPr lang="pl-PL" i="1" dirty="0"/>
              <a:t>Szpital Przemienienia</a:t>
            </a:r>
            <a:r>
              <a:rPr lang="pl-PL" dirty="0"/>
              <a:t> (1955), </a:t>
            </a:r>
            <a:r>
              <a:rPr lang="pl-PL" i="1" dirty="0"/>
              <a:t>Wysoki Zamek</a:t>
            </a:r>
            <a:r>
              <a:rPr lang="pl-PL" dirty="0"/>
              <a:t> (1966)</a:t>
            </a:r>
          </a:p>
          <a:p>
            <a:pPr marL="285750" indent="-285750">
              <a:buFont typeface="Arial" panose="020B0604020202020204" pitchFamily="34" charset="0"/>
              <a:buChar char="•"/>
            </a:pPr>
            <a:r>
              <a:rPr lang="pl-PL" dirty="0"/>
              <a:t>nurt klasycznej fantastyki naukowej – powieści: </a:t>
            </a:r>
            <a:r>
              <a:rPr lang="pl-PL" i="1" dirty="0"/>
              <a:t>Eden</a:t>
            </a:r>
            <a:r>
              <a:rPr lang="pl-PL" dirty="0"/>
              <a:t> (1959), </a:t>
            </a:r>
            <a:r>
              <a:rPr lang="pl-PL" i="1" dirty="0"/>
              <a:t>Powrót z gwiazd</a:t>
            </a:r>
            <a:r>
              <a:rPr lang="pl-PL" dirty="0"/>
              <a:t> (1961), </a:t>
            </a:r>
            <a:r>
              <a:rPr lang="pl-PL" i="1" dirty="0"/>
              <a:t>Solaris</a:t>
            </a:r>
            <a:r>
              <a:rPr lang="pl-PL" dirty="0"/>
              <a:t> (1961), </a:t>
            </a:r>
            <a:r>
              <a:rPr lang="pl-PL" i="1" dirty="0"/>
              <a:t>Niezwyciężony</a:t>
            </a:r>
            <a:r>
              <a:rPr lang="pl-PL" dirty="0"/>
              <a:t> (1964), </a:t>
            </a:r>
            <a:r>
              <a:rPr lang="pl-PL" i="1" dirty="0"/>
              <a:t>Głos Pana</a:t>
            </a:r>
            <a:r>
              <a:rPr lang="pl-PL" dirty="0"/>
              <a:t> (1968), </a:t>
            </a:r>
            <a:r>
              <a:rPr lang="pl-PL" i="1" dirty="0"/>
              <a:t>Opowieści o pilocie </a:t>
            </a:r>
            <a:r>
              <a:rPr lang="pl-PL" i="1" dirty="0" err="1"/>
              <a:t>Pirxie</a:t>
            </a:r>
            <a:r>
              <a:rPr lang="pl-PL" dirty="0"/>
              <a:t> (1968), </a:t>
            </a:r>
            <a:r>
              <a:rPr lang="pl-PL" i="1" dirty="0"/>
              <a:t>Fiasko</a:t>
            </a:r>
            <a:r>
              <a:rPr lang="pl-PL" dirty="0"/>
              <a:t> (1987)</a:t>
            </a:r>
          </a:p>
          <a:p>
            <a:pPr marL="285750" indent="-285750">
              <a:buFont typeface="Arial" panose="020B0604020202020204" pitchFamily="34" charset="0"/>
              <a:buChar char="•"/>
            </a:pPr>
            <a:r>
              <a:rPr lang="pl-PL" dirty="0"/>
              <a:t>nurt z pogranicza literatury pięknej i eseistyki filozoficznej, zbiory recenzji i wstępów do fikcyjnych książek – </a:t>
            </a:r>
            <a:r>
              <a:rPr lang="pl-PL" i="1" dirty="0"/>
              <a:t>Doskonała próżnia</a:t>
            </a:r>
            <a:r>
              <a:rPr lang="pl-PL" dirty="0"/>
              <a:t> (1971), </a:t>
            </a:r>
            <a:r>
              <a:rPr lang="pl-PL" i="1" dirty="0"/>
              <a:t>Wielkość urojona</a:t>
            </a:r>
            <a:r>
              <a:rPr lang="pl-PL" dirty="0"/>
              <a:t> (1973), </a:t>
            </a:r>
            <a:r>
              <a:rPr lang="pl-PL" i="1" dirty="0"/>
              <a:t>Prowokacja</a:t>
            </a:r>
            <a:r>
              <a:rPr lang="pl-PL" dirty="0"/>
              <a:t> (1984), </a:t>
            </a:r>
            <a:r>
              <a:rPr lang="pl-PL" i="1" dirty="0"/>
              <a:t>Biblioteka XXI wieku</a:t>
            </a:r>
            <a:r>
              <a:rPr lang="pl-PL" dirty="0"/>
              <a:t> (1986)</a:t>
            </a:r>
          </a:p>
          <a:p>
            <a:pPr marL="285750" indent="-285750">
              <a:buFont typeface="Arial" panose="020B0604020202020204" pitchFamily="34" charset="0"/>
              <a:buChar char="•"/>
            </a:pPr>
            <a:r>
              <a:rPr lang="pl-PL" dirty="0"/>
              <a:t>nurt utworów na granicy powieści kryminalnej i fantastycznej, powieści „statystyczne”, groteskowa powieść szpiegowska – </a:t>
            </a:r>
            <a:r>
              <a:rPr lang="pl-PL" i="1" dirty="0"/>
              <a:t>Śledztwo</a:t>
            </a:r>
            <a:r>
              <a:rPr lang="pl-PL" dirty="0"/>
              <a:t> (1959), </a:t>
            </a:r>
            <a:r>
              <a:rPr lang="pl-PL" i="1" dirty="0"/>
              <a:t>Pamiętnik znaleziony w wannie</a:t>
            </a:r>
            <a:r>
              <a:rPr lang="pl-PL" dirty="0"/>
              <a:t> (1961), </a:t>
            </a:r>
            <a:r>
              <a:rPr lang="pl-PL" i="1" dirty="0"/>
              <a:t>Katar</a:t>
            </a:r>
            <a:r>
              <a:rPr lang="pl-PL" dirty="0"/>
              <a:t> (1976)</a:t>
            </a:r>
          </a:p>
          <a:p>
            <a:pPr marL="285750" indent="-285750">
              <a:buFont typeface="Arial" panose="020B0604020202020204" pitchFamily="34" charset="0"/>
              <a:buChar char="•"/>
            </a:pPr>
            <a:r>
              <a:rPr lang="pl-PL" dirty="0"/>
              <a:t>nurt eseistyki naukowej, filozoficznej i futurologicznej – </a:t>
            </a:r>
            <a:r>
              <a:rPr lang="pl-PL" i="1" dirty="0"/>
              <a:t>Dialogi</a:t>
            </a:r>
            <a:r>
              <a:rPr lang="pl-PL" dirty="0"/>
              <a:t> (1957), </a:t>
            </a:r>
            <a:r>
              <a:rPr lang="pl-PL" i="1" dirty="0"/>
              <a:t>Summa </a:t>
            </a:r>
            <a:r>
              <a:rPr lang="pl-PL" i="1" dirty="0" err="1"/>
              <a:t>technologiae</a:t>
            </a:r>
            <a:r>
              <a:rPr lang="pl-PL" dirty="0"/>
              <a:t> (1964), </a:t>
            </a:r>
            <a:r>
              <a:rPr lang="pl-PL" i="1" dirty="0"/>
              <a:t>Filozofia przypadku</a:t>
            </a:r>
            <a:r>
              <a:rPr lang="pl-PL" dirty="0"/>
              <a:t> (1968), </a:t>
            </a:r>
            <a:r>
              <a:rPr lang="pl-PL" i="1" dirty="0"/>
              <a:t>Fantastyka i futurologia</a:t>
            </a:r>
            <a:r>
              <a:rPr lang="pl-PL" dirty="0"/>
              <a:t> (1970), </a:t>
            </a:r>
            <a:r>
              <a:rPr lang="pl-PL" i="1" dirty="0"/>
              <a:t>Okamgnienie</a:t>
            </a:r>
            <a:r>
              <a:rPr lang="pl-PL" dirty="0"/>
              <a:t> (2000)</a:t>
            </a:r>
          </a:p>
          <a:p>
            <a:br>
              <a:rPr lang="pl-PL" dirty="0"/>
            </a:br>
            <a:endParaRPr lang="pl-PL" dirty="0"/>
          </a:p>
        </p:txBody>
      </p:sp>
      <p:sp>
        <p:nvSpPr>
          <p:cNvPr id="10" name="TextBox 3">
            <a:extLst>
              <a:ext uri="{FF2B5EF4-FFF2-40B4-BE49-F238E27FC236}">
                <a16:creationId xmlns:a16="http://schemas.microsoft.com/office/drawing/2014/main" id="{1C9E15B1-39EB-485B-AFE6-63D83AFD4273}"/>
              </a:ext>
            </a:extLst>
          </p:cNvPr>
          <p:cNvSpPr txBox="1"/>
          <p:nvPr/>
        </p:nvSpPr>
        <p:spPr>
          <a:xfrm>
            <a:off x="873832" y="370983"/>
            <a:ext cx="10441160" cy="707886"/>
          </a:xfrm>
          <a:prstGeom prst="rect">
            <a:avLst/>
          </a:prstGeom>
          <a:noFill/>
        </p:spPr>
        <p:txBody>
          <a:bodyPr wrap="square" rtlCol="0">
            <a:spAutoFit/>
          </a:bodyPr>
          <a:lstStyle/>
          <a:p>
            <a:pPr algn="ctr"/>
            <a:r>
              <a:rPr lang="pl-PL" sz="4000" dirty="0">
                <a:latin typeface="Constantia (Headings)"/>
              </a:rPr>
              <a:t>Twórczość literacka </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3">
            <a:extLst>
              <a:ext uri="{FF2B5EF4-FFF2-40B4-BE49-F238E27FC236}">
                <a16:creationId xmlns:a16="http://schemas.microsoft.com/office/drawing/2014/main" id="{388CB82C-8775-47B1-9873-EF5CF9434800}"/>
              </a:ext>
            </a:extLst>
          </p:cNvPr>
          <p:cNvSpPr txBox="1"/>
          <p:nvPr/>
        </p:nvSpPr>
        <p:spPr>
          <a:xfrm>
            <a:off x="873832" y="764704"/>
            <a:ext cx="10441160" cy="584775"/>
          </a:xfrm>
          <a:prstGeom prst="rect">
            <a:avLst/>
          </a:prstGeom>
          <a:noFill/>
        </p:spPr>
        <p:txBody>
          <a:bodyPr wrap="square" rtlCol="0">
            <a:spAutoFit/>
          </a:bodyPr>
          <a:lstStyle/>
          <a:p>
            <a:pPr algn="ctr"/>
            <a:r>
              <a:rPr lang="pl-PL" sz="3200" dirty="0">
                <a:latin typeface="Constantia (Headings)"/>
              </a:rPr>
              <a:t>Tematy</a:t>
            </a:r>
            <a:r>
              <a:rPr lang="pl-PL" sz="2800" dirty="0">
                <a:latin typeface="Constantia (Headings)"/>
              </a:rPr>
              <a:t> </a:t>
            </a:r>
          </a:p>
        </p:txBody>
      </p:sp>
      <p:sp>
        <p:nvSpPr>
          <p:cNvPr id="2" name="pole tekstowe 1">
            <a:extLst>
              <a:ext uri="{FF2B5EF4-FFF2-40B4-BE49-F238E27FC236}">
                <a16:creationId xmlns:a16="http://schemas.microsoft.com/office/drawing/2014/main" id="{0C40EE77-72C1-4E1F-B3E3-9E5CB8080284}"/>
              </a:ext>
            </a:extLst>
          </p:cNvPr>
          <p:cNvSpPr txBox="1"/>
          <p:nvPr/>
        </p:nvSpPr>
        <p:spPr>
          <a:xfrm>
            <a:off x="729816" y="1844824"/>
            <a:ext cx="10729192" cy="4093428"/>
          </a:xfrm>
          <a:prstGeom prst="rect">
            <a:avLst/>
          </a:prstGeom>
          <a:noFill/>
        </p:spPr>
        <p:txBody>
          <a:bodyPr wrap="square" rtlCol="0">
            <a:spAutoFit/>
          </a:bodyPr>
          <a:lstStyle/>
          <a:p>
            <a:r>
              <a:rPr lang="pl-PL" sz="2000" dirty="0"/>
              <a:t>W powieściach i opowiadaniach fantastycznonaukowych Lem rozwinął do perfekcji klasyczne tematy tego gatunku:</a:t>
            </a:r>
          </a:p>
          <a:p>
            <a:pPr marL="285750" indent="-285750">
              <a:buFont typeface="Arial" panose="020B0604020202020204" pitchFamily="34" charset="0"/>
              <a:buChar char="•"/>
            </a:pPr>
            <a:r>
              <a:rPr lang="pl-PL" sz="2000" dirty="0"/>
              <a:t>podróże kosmiczne i kontakty z pozaziemskimi formami życia – </a:t>
            </a:r>
            <a:r>
              <a:rPr lang="pl-PL" sz="2000" i="1" dirty="0"/>
              <a:t>Eden</a:t>
            </a:r>
            <a:r>
              <a:rPr lang="pl-PL" sz="2000" dirty="0"/>
              <a:t>, </a:t>
            </a:r>
            <a:r>
              <a:rPr lang="pl-PL" sz="2000" i="1" dirty="0"/>
              <a:t>Niezwyciężony</a:t>
            </a:r>
            <a:r>
              <a:rPr lang="pl-PL" sz="2000" dirty="0"/>
              <a:t>, </a:t>
            </a:r>
            <a:r>
              <a:rPr lang="pl-PL" sz="2000" i="1" dirty="0"/>
              <a:t>Solaris</a:t>
            </a:r>
            <a:r>
              <a:rPr lang="pl-PL" sz="2000" dirty="0"/>
              <a:t>, </a:t>
            </a:r>
            <a:r>
              <a:rPr lang="pl-PL" sz="2000" i="1" dirty="0"/>
              <a:t>Fiasko</a:t>
            </a:r>
            <a:r>
              <a:rPr lang="pl-PL" sz="2000" dirty="0"/>
              <a:t>;</a:t>
            </a:r>
          </a:p>
          <a:p>
            <a:pPr marL="285750" indent="-285750">
              <a:buFont typeface="Arial" panose="020B0604020202020204" pitchFamily="34" charset="0"/>
              <a:buChar char="•"/>
            </a:pPr>
            <a:r>
              <a:rPr lang="pl-PL" sz="2000" dirty="0"/>
              <a:t>cywilizacyjne trendy rozwojowe – </a:t>
            </a:r>
            <a:r>
              <a:rPr lang="pl-PL" sz="2000" i="1" dirty="0"/>
              <a:t>Wizja lokalna</a:t>
            </a:r>
            <a:r>
              <a:rPr lang="pl-PL" sz="2000" dirty="0"/>
              <a:t>, </a:t>
            </a:r>
            <a:r>
              <a:rPr lang="pl-PL" sz="2000" i="1" dirty="0"/>
              <a:t>Pokój na Ziemi</a:t>
            </a:r>
            <a:r>
              <a:rPr lang="pl-PL" sz="2000" dirty="0"/>
              <a:t>;</a:t>
            </a:r>
          </a:p>
          <a:p>
            <a:pPr marL="285750" indent="-285750">
              <a:buFont typeface="Arial" panose="020B0604020202020204" pitchFamily="34" charset="0"/>
              <a:buChar char="•"/>
            </a:pPr>
            <a:r>
              <a:rPr lang="pl-PL" sz="2000" dirty="0"/>
              <a:t>specyfika odkrycia naukowego i filozofia nauki – </a:t>
            </a:r>
            <a:r>
              <a:rPr lang="pl-PL" sz="2000" i="1" dirty="0"/>
              <a:t>Dzienniki gwiazdowe</a:t>
            </a:r>
            <a:r>
              <a:rPr lang="pl-PL" sz="2000" dirty="0"/>
              <a:t>, </a:t>
            </a:r>
            <a:r>
              <a:rPr lang="pl-PL" sz="2000" i="1" dirty="0" err="1"/>
              <a:t>Cyberiada</a:t>
            </a:r>
            <a:r>
              <a:rPr lang="pl-PL" sz="2000" dirty="0"/>
              <a:t>, </a:t>
            </a:r>
            <a:r>
              <a:rPr lang="pl-PL" sz="2000" i="1" dirty="0"/>
              <a:t>Głos Pana</a:t>
            </a:r>
            <a:r>
              <a:rPr lang="pl-PL" sz="2000" dirty="0"/>
              <a:t>;</a:t>
            </a:r>
          </a:p>
          <a:p>
            <a:pPr marL="285750" indent="-285750">
              <a:buFont typeface="Arial" panose="020B0604020202020204" pitchFamily="34" charset="0"/>
              <a:buChar char="•"/>
            </a:pPr>
            <a:r>
              <a:rPr lang="pl-PL" sz="2000" dirty="0"/>
              <a:t>rola przypadku w obrazie rzeczywistości – </a:t>
            </a:r>
            <a:r>
              <a:rPr lang="pl-PL" sz="2000" i="1" dirty="0"/>
              <a:t>Śledztwo</a:t>
            </a:r>
            <a:r>
              <a:rPr lang="pl-PL" sz="2000" dirty="0"/>
              <a:t>, </a:t>
            </a:r>
            <a:r>
              <a:rPr lang="pl-PL" sz="2000" i="1" dirty="0"/>
              <a:t>Katar</a:t>
            </a:r>
            <a:r>
              <a:rPr lang="pl-PL" sz="2000" dirty="0"/>
              <a:t>;</a:t>
            </a:r>
          </a:p>
          <a:p>
            <a:pPr marL="285750" indent="-285750">
              <a:buFont typeface="Arial" panose="020B0604020202020204" pitchFamily="34" charset="0"/>
              <a:buChar char="•"/>
            </a:pPr>
            <a:r>
              <a:rPr lang="pl-PL" sz="2000" dirty="0" err="1"/>
              <a:t>antyutopijne</a:t>
            </a:r>
            <a:r>
              <a:rPr lang="pl-PL" sz="2000" dirty="0"/>
              <a:t> wizje społeczne i krytyka totalitaryzmów – </a:t>
            </a:r>
            <a:r>
              <a:rPr lang="pl-PL" sz="2000" i="1" dirty="0"/>
              <a:t>Dzienniki gwiazdowe</a:t>
            </a:r>
            <a:r>
              <a:rPr lang="pl-PL" sz="2000" dirty="0"/>
              <a:t>, </a:t>
            </a:r>
            <a:r>
              <a:rPr lang="pl-PL" sz="2000" i="1" dirty="0"/>
              <a:t>Eden</a:t>
            </a:r>
            <a:r>
              <a:rPr lang="pl-PL" sz="2000" dirty="0"/>
              <a:t>, </a:t>
            </a:r>
            <a:r>
              <a:rPr lang="pl-PL" sz="2000" i="1" dirty="0"/>
              <a:t>Pamiętnik znaleziony w wannie</a:t>
            </a:r>
            <a:r>
              <a:rPr lang="pl-PL" sz="2000" dirty="0"/>
              <a:t>, </a:t>
            </a:r>
            <a:r>
              <a:rPr lang="pl-PL" sz="2000" i="1" dirty="0"/>
              <a:t>Powrót z gwiazd</a:t>
            </a:r>
            <a:r>
              <a:rPr lang="pl-PL" sz="2000" dirty="0"/>
              <a:t>, </a:t>
            </a:r>
            <a:r>
              <a:rPr lang="pl-PL" sz="2000" i="1" dirty="0" err="1"/>
              <a:t>Cyberiada</a:t>
            </a:r>
            <a:r>
              <a:rPr lang="pl-PL" sz="2000" dirty="0"/>
              <a:t>, </a:t>
            </a:r>
            <a:r>
              <a:rPr lang="pl-PL" sz="2000" i="1" dirty="0"/>
              <a:t>Kongres Futurologiczny</a:t>
            </a:r>
            <a:r>
              <a:rPr lang="pl-PL" sz="2000" dirty="0"/>
              <a:t>, </a:t>
            </a:r>
            <a:r>
              <a:rPr lang="pl-PL" sz="2000" i="1" dirty="0"/>
              <a:t>Wizja lokalna</a:t>
            </a:r>
            <a:r>
              <a:rPr lang="pl-PL" sz="2000" dirty="0"/>
              <a:t>;</a:t>
            </a:r>
          </a:p>
          <a:p>
            <a:pPr marL="285750" indent="-285750">
              <a:buFont typeface="Arial" panose="020B0604020202020204" pitchFamily="34" charset="0"/>
              <a:buChar char="•"/>
            </a:pPr>
            <a:r>
              <a:rPr lang="pl-PL" sz="2000" dirty="0"/>
              <a:t>sztuczna inteligencja – </a:t>
            </a:r>
            <a:r>
              <a:rPr lang="pl-PL" sz="2000" i="1" dirty="0"/>
              <a:t>Dzienniki gwiazdowe</a:t>
            </a:r>
            <a:r>
              <a:rPr lang="pl-PL" sz="2000" dirty="0"/>
              <a:t>, </a:t>
            </a:r>
            <a:r>
              <a:rPr lang="pl-PL" sz="2000" i="1" dirty="0"/>
              <a:t>Bajki robotów</a:t>
            </a:r>
            <a:r>
              <a:rPr lang="pl-PL" sz="2000" dirty="0"/>
              <a:t>, </a:t>
            </a:r>
            <a:r>
              <a:rPr lang="pl-PL" sz="2000" i="1" dirty="0"/>
              <a:t>Niezwyciężony</a:t>
            </a:r>
            <a:r>
              <a:rPr lang="pl-PL" sz="2000" dirty="0"/>
              <a:t>, </a:t>
            </a:r>
            <a:r>
              <a:rPr lang="pl-PL" sz="2000" i="1" dirty="0" err="1"/>
              <a:t>Cyberiada</a:t>
            </a:r>
            <a:r>
              <a:rPr lang="pl-PL" sz="2000" dirty="0"/>
              <a:t>, </a:t>
            </a:r>
            <a:r>
              <a:rPr lang="pl-PL" sz="2000" i="1" dirty="0"/>
              <a:t>Maska</a:t>
            </a:r>
            <a:r>
              <a:rPr lang="pl-PL" sz="2000" dirty="0"/>
              <a:t>, </a:t>
            </a:r>
            <a:r>
              <a:rPr lang="pl-PL" sz="2000" i="1" dirty="0"/>
              <a:t>Golem XIV</a:t>
            </a:r>
            <a:r>
              <a:rPr lang="pl-PL" sz="2000" dirty="0"/>
              <a:t>.</a:t>
            </a:r>
          </a:p>
          <a:p>
            <a:endParaRPr lang="pl-PL" sz="2000" dirty="0"/>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70ACF572-AA40-4008-BF04-3B24E8DF3339}"/>
              </a:ext>
            </a:extLst>
          </p:cNvPr>
          <p:cNvSpPr txBox="1"/>
          <p:nvPr/>
        </p:nvSpPr>
        <p:spPr>
          <a:xfrm>
            <a:off x="873832" y="602446"/>
            <a:ext cx="10441160" cy="584775"/>
          </a:xfrm>
          <a:prstGeom prst="rect">
            <a:avLst/>
          </a:prstGeom>
          <a:noFill/>
        </p:spPr>
        <p:txBody>
          <a:bodyPr wrap="square" rtlCol="0">
            <a:spAutoFit/>
          </a:bodyPr>
          <a:lstStyle/>
          <a:p>
            <a:pPr algn="ctr"/>
            <a:r>
              <a:rPr lang="pl-PL" sz="3200" dirty="0">
                <a:latin typeface="Constantia (Headings)"/>
              </a:rPr>
              <a:t>Bohaterowie</a:t>
            </a:r>
            <a:r>
              <a:rPr lang="pl-PL" sz="2800" dirty="0">
                <a:latin typeface="Constantia (Headings)"/>
              </a:rPr>
              <a:t> </a:t>
            </a:r>
          </a:p>
        </p:txBody>
      </p:sp>
      <p:sp>
        <p:nvSpPr>
          <p:cNvPr id="2" name="pole tekstowe 1">
            <a:extLst>
              <a:ext uri="{FF2B5EF4-FFF2-40B4-BE49-F238E27FC236}">
                <a16:creationId xmlns:a16="http://schemas.microsoft.com/office/drawing/2014/main" id="{17A8EE78-D660-48E2-87ED-4665A4C7428B}"/>
              </a:ext>
            </a:extLst>
          </p:cNvPr>
          <p:cNvSpPr txBox="1"/>
          <p:nvPr/>
        </p:nvSpPr>
        <p:spPr>
          <a:xfrm>
            <a:off x="585800" y="1412776"/>
            <a:ext cx="11017224" cy="5293757"/>
          </a:xfrm>
          <a:prstGeom prst="rect">
            <a:avLst/>
          </a:prstGeom>
          <a:noFill/>
        </p:spPr>
        <p:txBody>
          <a:bodyPr wrap="square" rtlCol="0">
            <a:spAutoFit/>
          </a:bodyPr>
          <a:lstStyle/>
          <a:p>
            <a:r>
              <a:rPr lang="pl-PL" sz="2000" dirty="0"/>
              <a:t>Bohaterowie beletrystyki Lema to najczęściej indywidualiści i samotnicy. Do najbardziej znanych należą:</a:t>
            </a:r>
          </a:p>
          <a:p>
            <a:pPr marL="285750" indent="-285750">
              <a:buFont typeface="Arial" panose="020B0604020202020204" pitchFamily="34" charset="0"/>
              <a:buChar char="•"/>
            </a:pPr>
            <a:r>
              <a:rPr lang="pl-PL" sz="2000" dirty="0"/>
              <a:t>lekarz Stefan </a:t>
            </a:r>
            <a:r>
              <a:rPr lang="pl-PL" sz="2000" dirty="0" err="1"/>
              <a:t>Trzyniecki</a:t>
            </a:r>
            <a:r>
              <a:rPr lang="pl-PL" sz="2000" dirty="0"/>
              <a:t> – </a:t>
            </a:r>
            <a:r>
              <a:rPr lang="pl-PL" sz="2000" i="1" dirty="0"/>
              <a:t>Szpital Przemienienia</a:t>
            </a:r>
            <a:r>
              <a:rPr lang="pl-PL" sz="2000" dirty="0"/>
              <a:t>;</a:t>
            </a:r>
          </a:p>
          <a:p>
            <a:pPr marL="285750" indent="-285750">
              <a:buFont typeface="Arial" panose="020B0604020202020204" pitchFamily="34" charset="0"/>
              <a:buChar char="•"/>
            </a:pPr>
            <a:r>
              <a:rPr lang="pl-PL" sz="2000" dirty="0"/>
              <a:t>gwiezdny podróżnik </a:t>
            </a:r>
            <a:r>
              <a:rPr lang="pl-PL" sz="2000" dirty="0" err="1"/>
              <a:t>Ijon</a:t>
            </a:r>
            <a:r>
              <a:rPr lang="pl-PL" sz="2000" dirty="0"/>
              <a:t> </a:t>
            </a:r>
            <a:r>
              <a:rPr lang="pl-PL" sz="2000" dirty="0" err="1"/>
              <a:t>Tichy</a:t>
            </a:r>
            <a:r>
              <a:rPr lang="pl-PL" sz="2000" dirty="0"/>
              <a:t> – </a:t>
            </a:r>
            <a:r>
              <a:rPr lang="pl-PL" sz="2000" i="1" dirty="0"/>
              <a:t>Dzienniki gwiazdowe</a:t>
            </a:r>
            <a:r>
              <a:rPr lang="pl-PL" sz="2000" dirty="0"/>
              <a:t>, </a:t>
            </a:r>
            <a:r>
              <a:rPr lang="pl-PL" sz="2000" i="1" dirty="0"/>
              <a:t>Kongres futurologiczny</a:t>
            </a:r>
            <a:r>
              <a:rPr lang="pl-PL" sz="2000" dirty="0"/>
              <a:t>, </a:t>
            </a:r>
            <a:r>
              <a:rPr lang="pl-PL" sz="2000" i="1" dirty="0"/>
              <a:t>Wizja lokalna</a:t>
            </a:r>
            <a:r>
              <a:rPr lang="pl-PL" sz="2000" dirty="0"/>
              <a:t>, </a:t>
            </a:r>
            <a:r>
              <a:rPr lang="pl-PL" sz="2000" i="1" dirty="0"/>
              <a:t>Pokój na Ziemi</a:t>
            </a:r>
            <a:r>
              <a:rPr lang="pl-PL" sz="2000" dirty="0"/>
              <a:t>;</a:t>
            </a:r>
          </a:p>
          <a:p>
            <a:pPr marL="285750" indent="-285750">
              <a:buFont typeface="Arial" panose="020B0604020202020204" pitchFamily="34" charset="0"/>
              <a:buChar char="•"/>
            </a:pPr>
            <a:r>
              <a:rPr lang="pl-PL" sz="2000" dirty="0"/>
              <a:t>profesor </a:t>
            </a:r>
            <a:r>
              <a:rPr lang="pl-PL" sz="2000" dirty="0" err="1"/>
              <a:t>Tarantoga</a:t>
            </a:r>
            <a:r>
              <a:rPr lang="pl-PL" sz="2000" dirty="0"/>
              <a:t> – </a:t>
            </a:r>
            <a:r>
              <a:rPr lang="pl-PL" sz="2000" i="1" dirty="0"/>
              <a:t>Dzienniki gwiazdowe</a:t>
            </a:r>
            <a:r>
              <a:rPr lang="pl-PL" sz="2000" dirty="0"/>
              <a:t>, </a:t>
            </a:r>
            <a:r>
              <a:rPr lang="pl-PL" sz="2000" i="1" dirty="0"/>
              <a:t>Noc księżycowa</a:t>
            </a:r>
            <a:r>
              <a:rPr lang="pl-PL" sz="2000" dirty="0"/>
              <a:t>, </a:t>
            </a:r>
            <a:r>
              <a:rPr lang="pl-PL" sz="2000" i="1" dirty="0"/>
              <a:t>Powtórka, Pokój na Ziemi</a:t>
            </a:r>
            <a:r>
              <a:rPr lang="pl-PL" sz="2000" dirty="0"/>
              <a:t>;</a:t>
            </a:r>
          </a:p>
          <a:p>
            <a:pPr marL="285750" indent="-285750">
              <a:buFont typeface="Arial" panose="020B0604020202020204" pitchFamily="34" charset="0"/>
              <a:buChar char="•"/>
            </a:pPr>
            <a:r>
              <a:rPr lang="pl-PL" sz="2000" dirty="0"/>
              <a:t>astronauta </a:t>
            </a:r>
            <a:r>
              <a:rPr lang="pl-PL" sz="2000" dirty="0" err="1"/>
              <a:t>Pirx</a:t>
            </a:r>
            <a:r>
              <a:rPr lang="pl-PL" sz="2000" dirty="0"/>
              <a:t> – </a:t>
            </a:r>
            <a:r>
              <a:rPr lang="pl-PL" sz="2000" i="1" dirty="0"/>
              <a:t>Opowieści o pilocie </a:t>
            </a:r>
            <a:r>
              <a:rPr lang="pl-PL" sz="2000" i="1" dirty="0" err="1"/>
              <a:t>Pirxie</a:t>
            </a:r>
            <a:r>
              <a:rPr lang="pl-PL" sz="2000" dirty="0"/>
              <a:t>, </a:t>
            </a:r>
            <a:r>
              <a:rPr lang="pl-PL" sz="2000" i="1" dirty="0"/>
              <a:t>Fiasko</a:t>
            </a:r>
            <a:r>
              <a:rPr lang="pl-PL" sz="2000" dirty="0"/>
              <a:t>;</a:t>
            </a:r>
          </a:p>
          <a:p>
            <a:pPr marL="285750" indent="-285750">
              <a:buFont typeface="Arial" panose="020B0604020202020204" pitchFamily="34" charset="0"/>
              <a:buChar char="•"/>
            </a:pPr>
            <a:r>
              <a:rPr lang="pl-PL" sz="2000" dirty="0"/>
              <a:t>konstruktorzy </a:t>
            </a:r>
            <a:r>
              <a:rPr lang="pl-PL" sz="2000" dirty="0" err="1"/>
              <a:t>Trurl</a:t>
            </a:r>
            <a:r>
              <a:rPr lang="pl-PL" sz="2000" dirty="0"/>
              <a:t> i </a:t>
            </a:r>
            <a:r>
              <a:rPr lang="pl-PL" sz="2000" dirty="0" err="1"/>
              <a:t>Klapaucjusz</a:t>
            </a:r>
            <a:r>
              <a:rPr lang="pl-PL" sz="2000" dirty="0"/>
              <a:t> – </a:t>
            </a:r>
            <a:r>
              <a:rPr lang="pl-PL" sz="2000" i="1" dirty="0" err="1"/>
              <a:t>Cyberiada</a:t>
            </a:r>
            <a:r>
              <a:rPr lang="pl-PL" sz="2000" dirty="0"/>
              <a:t>;</a:t>
            </a:r>
          </a:p>
          <a:p>
            <a:pPr marL="285750" indent="-285750">
              <a:buFont typeface="Arial" panose="020B0604020202020204" pitchFamily="34" charset="0"/>
              <a:buChar char="•"/>
            </a:pPr>
            <a:r>
              <a:rPr lang="pl-PL" sz="2000" dirty="0"/>
              <a:t>szaleni naukowcy, nawiedzeni amatorzy – </a:t>
            </a:r>
            <a:r>
              <a:rPr lang="pl-PL" sz="2000" i="1" dirty="0"/>
              <a:t>Przyjaciel</a:t>
            </a:r>
            <a:r>
              <a:rPr lang="pl-PL" sz="2000" dirty="0"/>
              <a:t>, </a:t>
            </a:r>
            <a:r>
              <a:rPr lang="pl-PL" sz="2000" i="1" dirty="0"/>
              <a:t>Formuła </a:t>
            </a:r>
            <a:r>
              <a:rPr lang="pl-PL" sz="2000" i="1" dirty="0" err="1"/>
              <a:t>Lymphatera</a:t>
            </a:r>
            <a:r>
              <a:rPr lang="pl-PL" sz="2000" dirty="0"/>
              <a:t>, </a:t>
            </a:r>
            <a:r>
              <a:rPr lang="pl-PL" sz="2000" i="1" dirty="0"/>
              <a:t>Ze wspomnień </a:t>
            </a:r>
            <a:r>
              <a:rPr lang="pl-PL" sz="2000" i="1" dirty="0" err="1"/>
              <a:t>Ijona</a:t>
            </a:r>
            <a:r>
              <a:rPr lang="pl-PL" sz="2000" i="1" dirty="0"/>
              <a:t> </a:t>
            </a:r>
            <a:r>
              <a:rPr lang="pl-PL" sz="2000" i="1" dirty="0" err="1"/>
              <a:t>Tichego</a:t>
            </a:r>
            <a:r>
              <a:rPr lang="pl-PL" sz="2000" i="1" dirty="0"/>
              <a:t> I-IV</a:t>
            </a:r>
            <a:r>
              <a:rPr lang="pl-PL" sz="2000" dirty="0"/>
              <a:t>, </a:t>
            </a:r>
            <a:r>
              <a:rPr lang="pl-PL" sz="2000" i="1" dirty="0"/>
              <a:t>Doktor </a:t>
            </a:r>
            <a:r>
              <a:rPr lang="pl-PL" sz="2000" i="1" dirty="0" err="1"/>
              <a:t>Diagoras</a:t>
            </a:r>
            <a:r>
              <a:rPr lang="pl-PL" sz="2000" dirty="0"/>
              <a:t>, </a:t>
            </a:r>
            <a:r>
              <a:rPr lang="pl-PL" sz="2000" i="1" dirty="0"/>
              <a:t>Prawda</a:t>
            </a:r>
            <a:r>
              <a:rPr lang="pl-PL" sz="2000" dirty="0"/>
              <a:t>;</a:t>
            </a:r>
          </a:p>
          <a:p>
            <a:pPr marL="285750" indent="-285750">
              <a:buFont typeface="Arial" panose="020B0604020202020204" pitchFamily="34" charset="0"/>
              <a:buChar char="•"/>
            </a:pPr>
            <a:r>
              <a:rPr lang="pl-PL" sz="2000" dirty="0"/>
              <a:t>porucznik Gregory – </a:t>
            </a:r>
            <a:r>
              <a:rPr lang="pl-PL" sz="2000" i="1" dirty="0"/>
              <a:t>Śledztwo</a:t>
            </a:r>
            <a:r>
              <a:rPr lang="pl-PL" sz="2000" dirty="0"/>
              <a:t>;</a:t>
            </a:r>
          </a:p>
          <a:p>
            <a:pPr marL="285750" indent="-285750">
              <a:buFont typeface="Arial" panose="020B0604020202020204" pitchFamily="34" charset="0"/>
              <a:buChar char="•"/>
            </a:pPr>
            <a:r>
              <a:rPr lang="pl-PL" sz="2000" dirty="0"/>
              <a:t>astronauta Hal </a:t>
            </a:r>
            <a:r>
              <a:rPr lang="pl-PL" sz="2000" dirty="0" err="1"/>
              <a:t>Bregg</a:t>
            </a:r>
            <a:r>
              <a:rPr lang="pl-PL" sz="2000" dirty="0"/>
              <a:t> – </a:t>
            </a:r>
            <a:r>
              <a:rPr lang="pl-PL" sz="2000" i="1" dirty="0"/>
              <a:t>Powrót z gwiazd</a:t>
            </a:r>
            <a:r>
              <a:rPr lang="pl-PL" sz="2000" dirty="0"/>
              <a:t>;</a:t>
            </a:r>
          </a:p>
          <a:p>
            <a:pPr marL="285750" indent="-285750">
              <a:buFont typeface="Arial" panose="020B0604020202020204" pitchFamily="34" charset="0"/>
              <a:buChar char="•"/>
            </a:pPr>
            <a:r>
              <a:rPr lang="pl-PL" sz="2000" dirty="0"/>
              <a:t>psycholog Kris Kelvin – </a:t>
            </a:r>
            <a:r>
              <a:rPr lang="pl-PL" sz="2000" i="1" dirty="0"/>
              <a:t>Solaris</a:t>
            </a:r>
            <a:r>
              <a:rPr lang="pl-PL" sz="2000" dirty="0"/>
              <a:t>;</a:t>
            </a:r>
          </a:p>
          <a:p>
            <a:pPr marL="285750" indent="-285750">
              <a:buFont typeface="Arial" panose="020B0604020202020204" pitchFamily="34" charset="0"/>
              <a:buChar char="•"/>
            </a:pPr>
            <a:r>
              <a:rPr lang="pl-PL" sz="2000" dirty="0"/>
              <a:t>nawigator </a:t>
            </a:r>
            <a:r>
              <a:rPr lang="pl-PL" sz="2000" dirty="0" err="1"/>
              <a:t>Rohan</a:t>
            </a:r>
            <a:r>
              <a:rPr lang="pl-PL" sz="2000" dirty="0"/>
              <a:t> – </a:t>
            </a:r>
            <a:r>
              <a:rPr lang="pl-PL" sz="2000" i="1" dirty="0"/>
              <a:t>Niezwyciężony</a:t>
            </a:r>
            <a:r>
              <a:rPr lang="pl-PL" sz="2000" dirty="0"/>
              <a:t>;</a:t>
            </a:r>
          </a:p>
          <a:p>
            <a:pPr marL="285750" indent="-285750">
              <a:buFont typeface="Arial" panose="020B0604020202020204" pitchFamily="34" charset="0"/>
              <a:buChar char="•"/>
            </a:pPr>
            <a:r>
              <a:rPr lang="pl-PL" sz="2000" dirty="0"/>
              <a:t>matematyk Piotr </a:t>
            </a:r>
            <a:r>
              <a:rPr lang="pl-PL" sz="2000" dirty="0" err="1"/>
              <a:t>Hogarth</a:t>
            </a:r>
            <a:r>
              <a:rPr lang="pl-PL" sz="2000" dirty="0"/>
              <a:t> – </a:t>
            </a:r>
            <a:r>
              <a:rPr lang="pl-PL" sz="2000" i="1" dirty="0"/>
              <a:t>Głos Pana</a:t>
            </a:r>
            <a:r>
              <a:rPr lang="pl-PL" sz="2000" dirty="0"/>
              <a:t>;</a:t>
            </a:r>
          </a:p>
          <a:p>
            <a:pPr marL="285750" indent="-285750">
              <a:buFont typeface="Arial" panose="020B0604020202020204" pitchFamily="34" charset="0"/>
              <a:buChar char="•"/>
            </a:pPr>
            <a:r>
              <a:rPr lang="pl-PL" sz="2000" dirty="0"/>
              <a:t>astronauta Marek </a:t>
            </a:r>
            <a:r>
              <a:rPr lang="pl-PL" sz="2000" dirty="0" err="1"/>
              <a:t>Tempe</a:t>
            </a:r>
            <a:r>
              <a:rPr lang="pl-PL" sz="2000" dirty="0"/>
              <a:t> – </a:t>
            </a:r>
            <a:r>
              <a:rPr lang="pl-PL" sz="2000" i="1" dirty="0"/>
              <a:t>Fiasko</a:t>
            </a:r>
            <a:r>
              <a:rPr lang="pl-PL" sz="2000" dirty="0"/>
              <a:t>.</a:t>
            </a:r>
          </a:p>
          <a:p>
            <a:endParaRPr lang="pl-PL" dirty="0"/>
          </a:p>
        </p:txBody>
      </p:sp>
    </p:spTree>
    <p:extLst>
      <p:ext uri="{BB962C8B-B14F-4D97-AF65-F5344CB8AC3E}">
        <p14:creationId xmlns:p14="http://schemas.microsoft.com/office/powerpoint/2010/main" val="33101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E34392-4C7A-4D0C-8FB9-83AAAB3A66FC}"/>
              </a:ext>
            </a:extLst>
          </p:cNvPr>
          <p:cNvSpPr txBox="1"/>
          <p:nvPr/>
        </p:nvSpPr>
        <p:spPr>
          <a:xfrm>
            <a:off x="2205980" y="461308"/>
            <a:ext cx="7776864" cy="584775"/>
          </a:xfrm>
          <a:prstGeom prst="rect">
            <a:avLst/>
          </a:prstGeom>
          <a:noFill/>
        </p:spPr>
        <p:txBody>
          <a:bodyPr wrap="square" rtlCol="0">
            <a:spAutoFit/>
          </a:bodyPr>
          <a:lstStyle/>
          <a:p>
            <a:pPr algn="ctr"/>
            <a:r>
              <a:rPr lang="pl-PL" sz="3200" dirty="0">
                <a:latin typeface="+mj-lt"/>
              </a:rPr>
              <a:t>Nagrody i wyróżnienia Stanisława Lema</a:t>
            </a:r>
          </a:p>
        </p:txBody>
      </p:sp>
      <p:sp>
        <p:nvSpPr>
          <p:cNvPr id="3" name="TextBox 2">
            <a:extLst>
              <a:ext uri="{FF2B5EF4-FFF2-40B4-BE49-F238E27FC236}">
                <a16:creationId xmlns:a16="http://schemas.microsoft.com/office/drawing/2014/main" id="{43DB5493-F57C-4813-A2D8-28F60A16212B}"/>
              </a:ext>
            </a:extLst>
          </p:cNvPr>
          <p:cNvSpPr txBox="1"/>
          <p:nvPr/>
        </p:nvSpPr>
        <p:spPr>
          <a:xfrm>
            <a:off x="1197868" y="5873472"/>
            <a:ext cx="9793088" cy="523220"/>
          </a:xfrm>
          <a:prstGeom prst="rect">
            <a:avLst/>
          </a:prstGeom>
          <a:noFill/>
        </p:spPr>
        <p:txBody>
          <a:bodyPr wrap="square" rtlCol="0">
            <a:spAutoFit/>
          </a:bodyPr>
          <a:lstStyle/>
          <a:p>
            <a:pPr algn="ctr"/>
            <a:r>
              <a:rPr lang="pl-PL" sz="2800" dirty="0"/>
              <a:t>A to tylko kilka z wielu nagród i wyróżnień Stanisława Lema</a:t>
            </a:r>
          </a:p>
        </p:txBody>
      </p:sp>
      <p:sp>
        <p:nvSpPr>
          <p:cNvPr id="4" name="pole tekstowe 3">
            <a:extLst>
              <a:ext uri="{FF2B5EF4-FFF2-40B4-BE49-F238E27FC236}">
                <a16:creationId xmlns:a16="http://schemas.microsoft.com/office/drawing/2014/main" id="{812EFF0B-B989-4541-9D93-2AAA91DF066C}"/>
              </a:ext>
            </a:extLst>
          </p:cNvPr>
          <p:cNvSpPr txBox="1"/>
          <p:nvPr/>
        </p:nvSpPr>
        <p:spPr>
          <a:xfrm>
            <a:off x="513792" y="1196752"/>
            <a:ext cx="11161240" cy="4832092"/>
          </a:xfrm>
          <a:prstGeom prst="rect">
            <a:avLst/>
          </a:prstGeom>
          <a:noFill/>
        </p:spPr>
        <p:txBody>
          <a:bodyPr wrap="square" rtlCol="0">
            <a:spAutoFit/>
          </a:bodyPr>
          <a:lstStyle/>
          <a:p>
            <a:r>
              <a:rPr lang="pl-PL" sz="1400" dirty="0"/>
              <a:t>1955 – odznaczony Złotym Krzyżem Zasługi</a:t>
            </a:r>
          </a:p>
          <a:p>
            <a:r>
              <a:rPr lang="pl-PL" sz="1400" dirty="0"/>
              <a:t>1957 – laureat Nagrody Literackiej Miasta Krakowa za całokształt twórczości ze szczególnym uwzględnieniem </a:t>
            </a:r>
            <a:r>
              <a:rPr lang="pl-PL" sz="1400" i="1" dirty="0"/>
              <a:t>Czasu nieutraconego</a:t>
            </a:r>
            <a:endParaRPr lang="pl-PL" sz="1400" dirty="0"/>
          </a:p>
          <a:p>
            <a:r>
              <a:rPr lang="pl-PL" sz="1400" dirty="0"/>
              <a:t>1959 – odznaczony Krzyżem Oficerskim Orderu Odrodzenia Polski</a:t>
            </a:r>
          </a:p>
          <a:p>
            <a:r>
              <a:rPr lang="pl-PL" sz="1400" dirty="0"/>
              <a:t>1965 – Nagroda Ministra Kultury i Sztuki II stopnia</a:t>
            </a:r>
          </a:p>
          <a:p>
            <a:r>
              <a:rPr lang="pl-PL" sz="1400" dirty="0"/>
              <a:t>1968 – Nagroda miesięcznika „Problemy”</a:t>
            </a:r>
          </a:p>
          <a:p>
            <a:r>
              <a:rPr lang="pl-PL" sz="1400" dirty="0"/>
              <a:t>1970</a:t>
            </a:r>
          </a:p>
          <a:p>
            <a:pPr lvl="1"/>
            <a:r>
              <a:rPr lang="pl-PL" sz="1400" dirty="0"/>
              <a:t>odznaczony Krzyżem Komandorskim Orderu Odrodzenia Polski</a:t>
            </a:r>
          </a:p>
          <a:p>
            <a:pPr lvl="1"/>
            <a:r>
              <a:rPr lang="pl-PL" sz="1400" dirty="0"/>
              <a:t>Nagroda Ministra Spraw Zagranicznych za popularyzację polskiej kultury za granicą</a:t>
            </a:r>
          </a:p>
          <a:p>
            <a:r>
              <a:rPr lang="pl-PL" sz="1400" dirty="0"/>
              <a:t>1971</a:t>
            </a:r>
          </a:p>
          <a:p>
            <a:pPr lvl="1"/>
            <a:r>
              <a:rPr lang="pl-PL" sz="1400" dirty="0"/>
              <a:t>Członkostwo w Science </a:t>
            </a:r>
            <a:r>
              <a:rPr lang="pl-PL" sz="1400" dirty="0" err="1"/>
              <a:t>Fiction</a:t>
            </a:r>
            <a:r>
              <a:rPr lang="pl-PL" sz="1400" dirty="0"/>
              <a:t> </a:t>
            </a:r>
            <a:r>
              <a:rPr lang="pl-PL" sz="1400" dirty="0" err="1"/>
              <a:t>Research</a:t>
            </a:r>
            <a:r>
              <a:rPr lang="pl-PL" sz="1400" dirty="0"/>
              <a:t> </a:t>
            </a:r>
            <a:r>
              <a:rPr lang="pl-PL" sz="1400" dirty="0" err="1"/>
              <a:t>Association</a:t>
            </a:r>
            <a:endParaRPr lang="pl-PL" sz="1400" dirty="0"/>
          </a:p>
          <a:p>
            <a:pPr lvl="1"/>
            <a:r>
              <a:rPr lang="pl-PL" sz="1400" dirty="0"/>
              <a:t>Nagroda „Miesięcznika Literackiego”</a:t>
            </a:r>
          </a:p>
          <a:p>
            <a:r>
              <a:rPr lang="pl-PL" sz="1400" dirty="0"/>
              <a:t>1972 – członkostwo Komisji Polskiej Akademii Nauk „Polska 2000”</a:t>
            </a:r>
          </a:p>
          <a:p>
            <a:r>
              <a:rPr lang="pl-PL" sz="1400" dirty="0"/>
              <a:t>1973 – Nagroda Literacka Ministra Kultury i Sztuki I stopnia</a:t>
            </a:r>
          </a:p>
          <a:p>
            <a:r>
              <a:rPr lang="pl-PL" sz="1400" dirty="0"/>
              <a:t>1976</a:t>
            </a:r>
          </a:p>
          <a:p>
            <a:pPr lvl="1"/>
            <a:r>
              <a:rPr lang="pl-PL" sz="1400" dirty="0"/>
              <a:t>Nagroda Państwowa I stopnia w dziedzinie literatury</a:t>
            </a:r>
          </a:p>
          <a:p>
            <a:pPr lvl="1"/>
            <a:r>
              <a:rPr lang="pl-PL" sz="1400" dirty="0"/>
              <a:t>Nagroda Europejskiego Kongresu Science </a:t>
            </a:r>
            <a:r>
              <a:rPr lang="pl-PL" sz="1400" dirty="0" err="1"/>
              <a:t>Fiction</a:t>
            </a:r>
            <a:r>
              <a:rPr lang="pl-PL" sz="1400" dirty="0"/>
              <a:t> </a:t>
            </a:r>
            <a:r>
              <a:rPr lang="pl-PL" sz="1400" dirty="0" err="1"/>
              <a:t>Eurocon</a:t>
            </a:r>
            <a:endParaRPr lang="pl-PL" sz="1400" dirty="0"/>
          </a:p>
          <a:p>
            <a:r>
              <a:rPr lang="pl-PL" sz="1400" dirty="0"/>
              <a:t>1979</a:t>
            </a:r>
          </a:p>
          <a:p>
            <a:pPr lvl="1"/>
            <a:r>
              <a:rPr lang="pl-PL" sz="1400" dirty="0"/>
              <a:t>odznaczony Orderem Sztandaru Pracy II klasy</a:t>
            </a:r>
          </a:p>
          <a:p>
            <a:pPr lvl="1"/>
            <a:r>
              <a:rPr lang="pl-PL" sz="1400" dirty="0"/>
              <a:t>nagroda Przewodniczącego Komitetu do spraw Radia i Telewizji za całokształt współpracy artystycznej</a:t>
            </a:r>
          </a:p>
          <a:p>
            <a:pPr lvl="1"/>
            <a:r>
              <a:rPr lang="pl-PL" sz="1400" dirty="0"/>
              <a:t>Wielka Nagroda Literatury Detektywistycznej</a:t>
            </a:r>
          </a:p>
          <a:p>
            <a:br>
              <a:rPr lang="pl-PL" sz="1400" dirty="0"/>
            </a:br>
            <a:endParaRPr lang="pl-PL" sz="1400" dirty="0"/>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a:extLst>
              <a:ext uri="{FF2B5EF4-FFF2-40B4-BE49-F238E27FC236}">
                <a16:creationId xmlns:a16="http://schemas.microsoft.com/office/drawing/2014/main" id="{CC3F8712-5A2D-4DC6-A8F6-808C4D395E63}"/>
              </a:ext>
            </a:extLst>
          </p:cNvPr>
          <p:cNvSpPr txBox="1"/>
          <p:nvPr/>
        </p:nvSpPr>
        <p:spPr>
          <a:xfrm>
            <a:off x="1107858" y="476672"/>
            <a:ext cx="9973108" cy="584775"/>
          </a:xfrm>
          <a:prstGeom prst="rect">
            <a:avLst/>
          </a:prstGeom>
          <a:noFill/>
        </p:spPr>
        <p:txBody>
          <a:bodyPr wrap="square" rtlCol="0">
            <a:spAutoFit/>
          </a:bodyPr>
          <a:lstStyle/>
          <a:p>
            <a:pPr algn="ctr"/>
            <a:r>
              <a:rPr lang="pl-PL" sz="3200" dirty="0"/>
              <a:t>Dlaczego 2021 to rok Stanisława Lema? </a:t>
            </a:r>
          </a:p>
        </p:txBody>
      </p:sp>
      <p:sp>
        <p:nvSpPr>
          <p:cNvPr id="10" name="pole tekstowe 9">
            <a:extLst>
              <a:ext uri="{FF2B5EF4-FFF2-40B4-BE49-F238E27FC236}">
                <a16:creationId xmlns:a16="http://schemas.microsoft.com/office/drawing/2014/main" id="{C9A7BD4B-F898-4868-81F7-8918E145058D}"/>
              </a:ext>
            </a:extLst>
          </p:cNvPr>
          <p:cNvSpPr txBox="1"/>
          <p:nvPr/>
        </p:nvSpPr>
        <p:spPr>
          <a:xfrm>
            <a:off x="1764931" y="1340768"/>
            <a:ext cx="8658962" cy="5139869"/>
          </a:xfrm>
          <a:prstGeom prst="rect">
            <a:avLst/>
          </a:prstGeom>
          <a:noFill/>
        </p:spPr>
        <p:txBody>
          <a:bodyPr wrap="square" rtlCol="0">
            <a:spAutoFit/>
          </a:bodyPr>
          <a:lstStyle/>
          <a:p>
            <a:r>
              <a:rPr lang="pl-PL" dirty="0"/>
              <a:t>Sejm RP ustanowił rok 2021 Rokiem Lema. Uhonorował jednego z najwybitniejszych polskich prozaików, najszerzej tłumaczonego polskiego autora, wybitnego mieszkańca Krakowa. Nie mogło być lepszego powodu, by to właśnie Lem został literackim patronem nadchodzącego roku – 12 września będziemy obchodzić setną rocznicę urodzin autora „Solaris”.</a:t>
            </a:r>
          </a:p>
          <a:p>
            <a:endParaRPr lang="pl-PL" sz="2000" dirty="0"/>
          </a:p>
          <a:p>
            <a:r>
              <a:rPr lang="pl-PL" dirty="0"/>
              <a:t>KBF – instytucja kultury miasta Krakowa, operator programu Kraków Miasto Literatury UNESCO – wspólnie z Wydawnictwem Literackim i Fundacją Instytut Polska Przyszłości im. Stanisława Lema, w marcu tego roku wystosował list do marszałek Sejmu Elżbiety Witek z poparciem inicjatywy uchwalenia Roku Lema. 27 listopada, przyjęciem przez Sejm RP uchwały ogłaszającej Rok Lema, te starania doczekały się szczęśliwego finału.</a:t>
            </a:r>
          </a:p>
          <a:p>
            <a:endParaRPr lang="pl-PL" sz="2000" dirty="0"/>
          </a:p>
          <a:p>
            <a:r>
              <a:rPr lang="pl-PL" dirty="0"/>
              <a:t>Kraków Miasto Literatury UNESCO przygotowuje się do Roku Stanisława Lema już od kilku lat. Dzieje się tak za sprawą działań podjętych na rzecz budowy Planety Lem oraz corocznie organizowanych obchodów urodzin pisarza. Centrum Literatury i Języka Planeta Lem jest pierwszą tego typu inwestycją w Polsce – to połączenie wielofunkcyjnego centrum literackiego z nowoczesną przestrzenią ekspozycyjną.</a:t>
            </a:r>
            <a:endParaRPr lang="pl-PL" sz="2000"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EA837C3A-427F-4D2E-837E-042473A0622C}"/>
              </a:ext>
            </a:extLst>
          </p:cNvPr>
          <p:cNvSpPr txBox="1"/>
          <p:nvPr/>
        </p:nvSpPr>
        <p:spPr>
          <a:xfrm>
            <a:off x="907423" y="1916832"/>
            <a:ext cx="8424936" cy="2031325"/>
          </a:xfrm>
          <a:prstGeom prst="rect">
            <a:avLst/>
          </a:prstGeom>
          <a:noFill/>
        </p:spPr>
        <p:txBody>
          <a:bodyPr wrap="square" rtlCol="0">
            <a:spAutoFit/>
          </a:bodyPr>
          <a:lstStyle/>
          <a:p>
            <a:r>
              <a:rPr lang="pl-PL" i="1" dirty="0"/>
              <a:t>– </a:t>
            </a:r>
            <a:r>
              <a:rPr lang="pl-PL" dirty="0"/>
              <a:t>To najlepszy sposób, by uczcić jubileusz przypadający na przyszły rok – stulecie urodzin Stanisława Lema. Cieszymy się, że najczęściej tłumaczony polski autor, którego książki zostały opublikowane w 45 językach w milionach egzemplarzy, stanie się patronem nie tylko tych rocznicowych działań, które planujemy tutaj, w Krakowie – Rok Lema ogłoszony dziś przez Sejm RP będzie stymulował przyszłoroczną scenę literacką w całej Polsce – skomentowała ogłoszenie Izabela Błaszczyk, dyrektor KBF.</a:t>
            </a:r>
            <a:endParaRPr lang="pl-PL" sz="2000" dirty="0"/>
          </a:p>
        </p:txBody>
      </p:sp>
      <p:sp>
        <p:nvSpPr>
          <p:cNvPr id="2" name="pole tekstowe 1">
            <a:extLst>
              <a:ext uri="{FF2B5EF4-FFF2-40B4-BE49-F238E27FC236}">
                <a16:creationId xmlns:a16="http://schemas.microsoft.com/office/drawing/2014/main" id="{A6B875CD-24C7-48B8-A6D2-9CD3FE7DD0CA}"/>
              </a:ext>
            </a:extLst>
          </p:cNvPr>
          <p:cNvSpPr txBox="1"/>
          <p:nvPr/>
        </p:nvSpPr>
        <p:spPr>
          <a:xfrm>
            <a:off x="907423" y="4653136"/>
            <a:ext cx="9793088" cy="1200329"/>
          </a:xfrm>
          <a:prstGeom prst="rect">
            <a:avLst/>
          </a:prstGeom>
          <a:noFill/>
        </p:spPr>
        <p:txBody>
          <a:bodyPr wrap="square" rtlCol="0">
            <a:spAutoFit/>
          </a:bodyPr>
          <a:lstStyle/>
          <a:p>
            <a:r>
              <a:rPr lang="pl-PL" dirty="0"/>
              <a:t>–  Cieszę się z decyzji o uchwaleniu Roku Lema i mam nadzieję, że dla czytelników na całym świecie będzie to okazja do kolejnego bliskiego spotkania z twórczością mistrza. Mam również przekonanie, że to spotkanie przerodzi się w wieloletnią, literacką podróż, której stacją węzłową będzie otwarcie Planety Lem w Krakowie</a:t>
            </a:r>
            <a:r>
              <a:rPr lang="pl-PL" i="1" dirty="0"/>
              <a:t> </a:t>
            </a:r>
            <a:r>
              <a:rPr lang="pl-PL" dirty="0"/>
              <a:t>– mówi Wojciech </a:t>
            </a:r>
            <a:r>
              <a:rPr lang="pl-PL" dirty="0" err="1"/>
              <a:t>Zemek</a:t>
            </a:r>
            <a:r>
              <a:rPr lang="pl-PL" dirty="0"/>
              <a:t>, wieloletni sekretarz pisarza.</a:t>
            </a:r>
          </a:p>
        </p:txBody>
      </p:sp>
      <p:sp>
        <p:nvSpPr>
          <p:cNvPr id="6" name="pole tekstowe 5">
            <a:extLst>
              <a:ext uri="{FF2B5EF4-FFF2-40B4-BE49-F238E27FC236}">
                <a16:creationId xmlns:a16="http://schemas.microsoft.com/office/drawing/2014/main" id="{6343CF35-60FF-4100-BFCA-AF16F948ECA7}"/>
              </a:ext>
            </a:extLst>
          </p:cNvPr>
          <p:cNvSpPr txBox="1"/>
          <p:nvPr/>
        </p:nvSpPr>
        <p:spPr>
          <a:xfrm>
            <a:off x="1107858" y="487125"/>
            <a:ext cx="9973108" cy="1077218"/>
          </a:xfrm>
          <a:prstGeom prst="rect">
            <a:avLst/>
          </a:prstGeom>
          <a:noFill/>
        </p:spPr>
        <p:txBody>
          <a:bodyPr wrap="square" rtlCol="0">
            <a:spAutoFit/>
          </a:bodyPr>
          <a:lstStyle/>
          <a:p>
            <a:pPr algn="ctr"/>
            <a:r>
              <a:rPr lang="pl-PL" sz="3200" dirty="0"/>
              <a:t>Kilka komentarzy na temat roku</a:t>
            </a:r>
          </a:p>
          <a:p>
            <a:pPr algn="ctr"/>
            <a:r>
              <a:rPr lang="pl-PL" sz="3200" dirty="0"/>
              <a:t>Stanisława Lema</a:t>
            </a:r>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yczna książka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 w stylu klasycznej książki związana z edukacją (panoramiczna)</Template>
  <TotalTime>332</TotalTime>
  <Words>1132</Words>
  <Application>Microsoft Office PowerPoint</Application>
  <PresentationFormat>Niestandardowy</PresentationFormat>
  <Paragraphs>91</Paragraphs>
  <Slides>11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11</vt:i4>
      </vt:variant>
    </vt:vector>
  </HeadingPairs>
  <TitlesOfParts>
    <vt:vector size="15" baseType="lpstr">
      <vt:lpstr>Arial</vt:lpstr>
      <vt:lpstr>Constantia</vt:lpstr>
      <vt:lpstr>Constantia (Headings)</vt:lpstr>
      <vt:lpstr>Klasyczna książka 16:9</vt:lpstr>
      <vt:lpstr>2021  rokiem Stanisława Lema</vt:lpstr>
      <vt:lpstr>Stanisław Lem</vt:lpstr>
      <vt:lpstr>Przykładowe dzieła Stanisława Lema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rokiem Cypriana Kamila Norwida</dc:title>
  <dc:creator>Konrad Baczewski</dc:creator>
  <cp:lastModifiedBy>Konrad Baczewski</cp:lastModifiedBy>
  <cp:revision>40</cp:revision>
  <dcterms:created xsi:type="dcterms:W3CDTF">2020-12-03T19:05:26Z</dcterms:created>
  <dcterms:modified xsi:type="dcterms:W3CDTF">2021-03-26T12:26:29Z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